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7501A236-6421-4A19-A491-C374886F0198}" type="datetimeFigureOut">
              <a:rPr lang="fa-IR" smtClean="0"/>
              <a:t>08/10/1443</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443AD2A-077A-4192-BB1F-34D50F5A181F}" type="slidenum">
              <a:rPr lang="fa-IR" smtClean="0"/>
              <a:t>‹#›</a:t>
            </a:fld>
            <a:endParaRPr lang="fa-IR"/>
          </a:p>
        </p:txBody>
      </p:sp>
    </p:spTree>
    <p:extLst>
      <p:ext uri="{BB962C8B-B14F-4D97-AF65-F5344CB8AC3E}">
        <p14:creationId xmlns:p14="http://schemas.microsoft.com/office/powerpoint/2010/main" val="145270355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896989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305864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252071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2928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661547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B6CE26F8-39EA-44E0-A85F-19AF577911AD}"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1003139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6CE26F8-39EA-44E0-A85F-19AF577911AD}"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1818080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6CE26F8-39EA-44E0-A85F-19AF577911AD}"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555825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6CE26F8-39EA-44E0-A85F-19AF577911AD}"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2165143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CE26F8-39EA-44E0-A85F-19AF577911AD}"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411192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B6CE26F8-39EA-44E0-A85F-19AF577911AD}" type="datetimeFigureOut">
              <a:rPr lang="fa-IR" smtClean="0"/>
              <a:t>08/10/1443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2585187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B6CE26F8-39EA-44E0-A85F-19AF577911AD}" type="datetimeFigureOut">
              <a:rPr lang="fa-IR" smtClean="0"/>
              <a:t>08/10/1443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1431291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B6CE26F8-39EA-44E0-A85F-19AF577911AD}" type="datetimeFigureOut">
              <a:rPr lang="fa-IR" smtClean="0"/>
              <a:t>08/10/1443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363275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CE26F8-39EA-44E0-A85F-19AF577911AD}" type="datetimeFigureOut">
              <a:rPr lang="fa-IR" smtClean="0"/>
              <a:t>08/10/1443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3501132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CE26F8-39EA-44E0-A85F-19AF577911AD}" type="datetimeFigureOut">
              <a:rPr lang="fa-IR" smtClean="0"/>
              <a:t>08/10/1443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17876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CE26F8-39EA-44E0-A85F-19AF577911AD}" type="datetimeFigureOut">
              <a:rPr lang="fa-IR" smtClean="0"/>
              <a:t>08/10/1443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05C11AD-0B1D-4517-A480-4A82C30D8564}" type="slidenum">
              <a:rPr lang="fa-IR" smtClean="0"/>
              <a:t>‹#›</a:t>
            </a:fld>
            <a:endParaRPr lang="fa-IR"/>
          </a:p>
        </p:txBody>
      </p:sp>
    </p:spTree>
    <p:extLst>
      <p:ext uri="{BB962C8B-B14F-4D97-AF65-F5344CB8AC3E}">
        <p14:creationId xmlns:p14="http://schemas.microsoft.com/office/powerpoint/2010/main" val="1021749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6CE26F8-39EA-44E0-A85F-19AF577911AD}" type="datetimeFigureOut">
              <a:rPr lang="fa-IR" smtClean="0"/>
              <a:t>08/10/1443</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05C11AD-0B1D-4517-A480-4A82C30D8564}" type="slidenum">
              <a:rPr lang="fa-IR" smtClean="0"/>
              <a:t>‹#›</a:t>
            </a:fld>
            <a:endParaRPr lang="fa-IR"/>
          </a:p>
        </p:txBody>
      </p:sp>
    </p:spTree>
    <p:extLst>
      <p:ext uri="{BB962C8B-B14F-4D97-AF65-F5344CB8AC3E}">
        <p14:creationId xmlns:p14="http://schemas.microsoft.com/office/powerpoint/2010/main" val="1104454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60" name="Google Shape;60;p1"/>
          <p:cNvSpPr/>
          <p:nvPr/>
        </p:nvSpPr>
        <p:spPr>
          <a:xfrm>
            <a:off x="5335308" y="3057472"/>
            <a:ext cx="3360000" cy="3360000"/>
          </a:xfrm>
          <a:prstGeom prst="ellipse">
            <a:avLst/>
          </a:prstGeom>
          <a:noFill/>
          <a:ln w="114300" cap="flat" cmpd="sng">
            <a:solidFill>
              <a:srgbClr val="00FF00"/>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61" name="Google Shape;61;p1"/>
          <p:cNvSpPr/>
          <p:nvPr/>
        </p:nvSpPr>
        <p:spPr>
          <a:xfrm>
            <a:off x="3410267" y="3063891"/>
            <a:ext cx="3360000" cy="3360000"/>
          </a:xfrm>
          <a:prstGeom prst="ellipse">
            <a:avLst/>
          </a:prstGeom>
          <a:noFill/>
          <a:ln w="114300" cap="flat" cmpd="sng">
            <a:solidFill>
              <a:srgbClr val="FF0066"/>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62" name="Google Shape;62;p1"/>
          <p:cNvSpPr txBox="1"/>
          <p:nvPr/>
        </p:nvSpPr>
        <p:spPr>
          <a:xfrm flipH="1">
            <a:off x="3463817" y="4106095"/>
            <a:ext cx="1871263" cy="1723508"/>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IR" sz="3200" b="1" dirty="0">
                <a:solidFill>
                  <a:srgbClr val="FF0066"/>
                </a:solidFill>
                <a:latin typeface="Arial"/>
                <a:ea typeface="Arial"/>
                <a:cs typeface="Arial"/>
                <a:sym typeface="Arial"/>
              </a:rPr>
              <a:t>سایر ظنون</a:t>
            </a:r>
          </a:p>
          <a:p>
            <a:pPr algn="ctr" rtl="0">
              <a:buClr>
                <a:srgbClr val="000000"/>
              </a:buClr>
              <a:buSzPts val="2900"/>
            </a:pPr>
            <a:r>
              <a:rPr lang="fa-IR" sz="3200" b="1" dirty="0">
                <a:solidFill>
                  <a:srgbClr val="FF0066"/>
                </a:solidFill>
              </a:rPr>
              <a:t>مثل قیاس</a:t>
            </a:r>
          </a:p>
          <a:p>
            <a:pPr algn="ctr" rtl="0">
              <a:buClr>
                <a:srgbClr val="000000"/>
              </a:buClr>
              <a:buSzPts val="2900"/>
            </a:pPr>
            <a:r>
              <a:rPr lang="fa-IR" sz="3200" b="1" dirty="0">
                <a:solidFill>
                  <a:srgbClr val="FF0066"/>
                </a:solidFill>
                <a:latin typeface="Arial"/>
                <a:ea typeface="Arial"/>
                <a:cs typeface="Arial"/>
                <a:sym typeface="Arial"/>
              </a:rPr>
              <a:t>و</a:t>
            </a:r>
            <a:r>
              <a:rPr lang="fa-IR" sz="3200" b="1" dirty="0">
                <a:solidFill>
                  <a:srgbClr val="1155CC"/>
                </a:solidFill>
                <a:latin typeface="Arial"/>
                <a:ea typeface="Arial"/>
                <a:cs typeface="Arial"/>
                <a:sym typeface="Arial"/>
              </a:rPr>
              <a:t> بینه</a:t>
            </a:r>
            <a:endParaRPr sz="3200" b="1" dirty="0">
              <a:solidFill>
                <a:srgbClr val="1155CC"/>
              </a:solidFill>
              <a:latin typeface="Arial"/>
              <a:ea typeface="Arial"/>
              <a:cs typeface="Arial"/>
              <a:sym typeface="Arial"/>
            </a:endParaRPr>
          </a:p>
        </p:txBody>
      </p:sp>
      <p:sp>
        <p:nvSpPr>
          <p:cNvPr id="63" name="Google Shape;63;p1"/>
          <p:cNvSpPr txBox="1"/>
          <p:nvPr/>
        </p:nvSpPr>
        <p:spPr>
          <a:xfrm flipH="1">
            <a:off x="6777723" y="4058013"/>
            <a:ext cx="1871263" cy="1231066"/>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IR" sz="3200" b="1" dirty="0">
                <a:solidFill>
                  <a:srgbClr val="00FF00"/>
                </a:solidFill>
                <a:latin typeface="Arial"/>
                <a:ea typeface="Arial"/>
                <a:cs typeface="Arial"/>
                <a:sym typeface="Arial"/>
              </a:rPr>
              <a:t>خبر قطعی</a:t>
            </a:r>
          </a:p>
          <a:p>
            <a:pPr algn="ctr" rtl="0">
              <a:buClr>
                <a:srgbClr val="000000"/>
              </a:buClr>
              <a:buSzPts val="2900"/>
            </a:pPr>
            <a:r>
              <a:rPr lang="fa-IR" sz="3200" b="1" dirty="0">
                <a:solidFill>
                  <a:srgbClr val="00FF00"/>
                </a:solidFill>
              </a:rPr>
              <a:t>از عادل</a:t>
            </a:r>
            <a:endParaRPr sz="3200" b="1" dirty="0">
              <a:solidFill>
                <a:srgbClr val="00FF00"/>
              </a:solidFill>
              <a:sym typeface="Arial"/>
            </a:endParaRPr>
          </a:p>
        </p:txBody>
      </p:sp>
      <p:sp>
        <p:nvSpPr>
          <p:cNvPr id="64" name="Google Shape;64;p1"/>
          <p:cNvSpPr txBox="1"/>
          <p:nvPr/>
        </p:nvSpPr>
        <p:spPr>
          <a:xfrm flipH="1">
            <a:off x="5513448" y="4261338"/>
            <a:ext cx="1215600" cy="984845"/>
          </a:xfrm>
          <a:prstGeom prst="rect">
            <a:avLst/>
          </a:prstGeom>
          <a:noFill/>
          <a:ln>
            <a:noFill/>
          </a:ln>
        </p:spPr>
        <p:txBody>
          <a:bodyPr spcFirstLastPara="1" wrap="square" lIns="121900" tIns="121900" rIns="121900" bIns="121900" anchor="t" anchorCtr="0">
            <a:spAutoFit/>
          </a:bodyPr>
          <a:lstStyle/>
          <a:p>
            <a:pPr algn="ctr" rtl="0">
              <a:buClr>
                <a:srgbClr val="000000"/>
              </a:buClr>
              <a:buSzPts val="1800"/>
            </a:pPr>
            <a:r>
              <a:rPr lang="fa-IR" sz="2400" b="1" dirty="0">
                <a:solidFill>
                  <a:srgbClr val="996633"/>
                </a:solidFill>
                <a:latin typeface="Arial"/>
                <a:ea typeface="Arial"/>
                <a:cs typeface="Arial"/>
                <a:sym typeface="Arial"/>
              </a:rPr>
              <a:t>خبر ظنی</a:t>
            </a:r>
          </a:p>
          <a:p>
            <a:pPr algn="ctr" rtl="0">
              <a:buClr>
                <a:srgbClr val="000000"/>
              </a:buClr>
              <a:buSzPts val="1800"/>
            </a:pPr>
            <a:r>
              <a:rPr lang="fa-IR" sz="2400" b="1" dirty="0">
                <a:solidFill>
                  <a:srgbClr val="996633"/>
                </a:solidFill>
              </a:rPr>
              <a:t>از عادل</a:t>
            </a:r>
            <a:endParaRPr sz="2400" b="1" dirty="0">
              <a:solidFill>
                <a:srgbClr val="996633"/>
              </a:solidFill>
              <a:sym typeface="Arial"/>
            </a:endParaRPr>
          </a:p>
        </p:txBody>
      </p:sp>
      <p:sp>
        <p:nvSpPr>
          <p:cNvPr id="66" name="Google Shape;66;p1"/>
          <p:cNvSpPr txBox="1"/>
          <p:nvPr/>
        </p:nvSpPr>
        <p:spPr>
          <a:xfrm>
            <a:off x="-6737" y="2616251"/>
            <a:ext cx="3088604" cy="53348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2667" b="1" dirty="0">
                <a:solidFill>
                  <a:srgbClr val="FF0066"/>
                </a:solidFill>
                <a:latin typeface="Arial"/>
                <a:ea typeface="Arial"/>
                <a:cs typeface="Arial"/>
                <a:sym typeface="Arial"/>
              </a:rPr>
              <a:t>آیات ناهیه از عمل به ظن</a:t>
            </a:r>
            <a:endParaRPr sz="2667" dirty="0">
              <a:solidFill>
                <a:srgbClr val="FF0066"/>
              </a:solidFill>
              <a:latin typeface="Arial"/>
              <a:ea typeface="Arial"/>
              <a:cs typeface="Arial"/>
              <a:sym typeface="Arial"/>
            </a:endParaRPr>
          </a:p>
        </p:txBody>
      </p:sp>
      <p:sp>
        <p:nvSpPr>
          <p:cNvPr id="68" name="Google Shape;68;p1"/>
          <p:cNvSpPr txBox="1"/>
          <p:nvPr/>
        </p:nvSpPr>
        <p:spPr>
          <a:xfrm>
            <a:off x="9023709" y="5563364"/>
            <a:ext cx="2817391" cy="61549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3200" b="1" dirty="0">
                <a:solidFill>
                  <a:srgbClr val="00FF00"/>
                </a:solidFill>
                <a:latin typeface="Arial"/>
                <a:ea typeface="Arial"/>
                <a:cs typeface="Arial"/>
                <a:sym typeface="Arial"/>
              </a:rPr>
              <a:t>مفهوم آیه</a:t>
            </a:r>
            <a:endParaRPr sz="3200" dirty="0">
              <a:solidFill>
                <a:srgbClr val="00FF00"/>
              </a:solidFill>
              <a:latin typeface="Arial"/>
              <a:ea typeface="Arial"/>
              <a:cs typeface="Arial"/>
              <a:sym typeface="Arial"/>
            </a:endParaRPr>
          </a:p>
        </p:txBody>
      </p:sp>
      <p:sp>
        <p:nvSpPr>
          <p:cNvPr id="69" name="Google Shape;69;p1"/>
          <p:cNvSpPr/>
          <p:nvPr/>
        </p:nvSpPr>
        <p:spPr>
          <a:xfrm rot="12601464">
            <a:off x="8343729" y="5069538"/>
            <a:ext cx="1413396" cy="480181"/>
          </a:xfrm>
          <a:prstGeom prst="leftArrow">
            <a:avLst>
              <a:gd name="adj1" fmla="val 36149"/>
              <a:gd name="adj2" fmla="val 111885"/>
            </a:avLst>
          </a:prstGeom>
          <a:solidFill>
            <a:srgbClr val="00FF00"/>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xmlns="" id="{410A6F72-C07D-4481-A714-8B2E2751EB17}"/>
              </a:ext>
            </a:extLst>
          </p:cNvPr>
          <p:cNvSpPr/>
          <p:nvPr/>
        </p:nvSpPr>
        <p:spPr>
          <a:xfrm>
            <a:off x="155944" y="127591"/>
            <a:ext cx="11814875" cy="2372592"/>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1" anchor="ctr"/>
          <a:lstStyle/>
          <a:p>
            <a:pPr algn="ctr"/>
            <a:endParaRPr lang="fa-IR" sz="2400"/>
          </a:p>
        </p:txBody>
      </p:sp>
      <p:sp>
        <p:nvSpPr>
          <p:cNvPr id="20" name="Google Shape;69;p1">
            <a:extLst>
              <a:ext uri="{FF2B5EF4-FFF2-40B4-BE49-F238E27FC236}">
                <a16:creationId xmlns:a16="http://schemas.microsoft.com/office/drawing/2014/main" xmlns="" id="{7334703B-2D9F-4FF1-930F-6A52F7E45D08}"/>
              </a:ext>
            </a:extLst>
          </p:cNvPr>
          <p:cNvSpPr/>
          <p:nvPr/>
        </p:nvSpPr>
        <p:spPr>
          <a:xfrm rot="1757381">
            <a:off x="2564985" y="3386084"/>
            <a:ext cx="1413396" cy="480181"/>
          </a:xfrm>
          <a:prstGeom prst="leftArrow">
            <a:avLst>
              <a:gd name="adj1" fmla="val 36149"/>
              <a:gd name="adj2" fmla="val 111885"/>
            </a:avLst>
          </a:prstGeom>
          <a:solidFill>
            <a:srgbClr val="FF0066"/>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1" name="TextBox 20">
            <a:extLst>
              <a:ext uri="{FF2B5EF4-FFF2-40B4-BE49-F238E27FC236}">
                <a16:creationId xmlns:a16="http://schemas.microsoft.com/office/drawing/2014/main" xmlns="" id="{ED957DB3-0CB4-441D-97D0-0E1A44950BA8}"/>
              </a:ext>
            </a:extLst>
          </p:cNvPr>
          <p:cNvSpPr txBox="1"/>
          <p:nvPr/>
        </p:nvSpPr>
        <p:spPr>
          <a:xfrm>
            <a:off x="155945" y="1891310"/>
            <a:ext cx="1719729" cy="502766"/>
          </a:xfrm>
          <a:prstGeom prst="rect">
            <a:avLst/>
          </a:prstGeom>
          <a:noFill/>
        </p:spPr>
        <p:txBody>
          <a:bodyPr wrap="square" rtlCol="1">
            <a:spAutoFit/>
          </a:bodyPr>
          <a:lstStyle/>
          <a:p>
            <a:r>
              <a:rPr lang="en-US" sz="2667" dirty="0">
                <a:solidFill>
                  <a:schemeClr val="tx2">
                    <a:lumMod val="50000"/>
                  </a:schemeClr>
                </a:solidFill>
              </a:rPr>
              <a:t>nomov.ir</a:t>
            </a:r>
            <a:endParaRPr lang="fa-IR" sz="2667" dirty="0">
              <a:solidFill>
                <a:schemeClr val="tx2">
                  <a:lumMod val="50000"/>
                </a:schemeClr>
              </a:solidFill>
            </a:endParaRPr>
          </a:p>
        </p:txBody>
      </p:sp>
      <p:sp>
        <p:nvSpPr>
          <p:cNvPr id="3" name="Rectangle 2">
            <a:extLst>
              <a:ext uri="{FF2B5EF4-FFF2-40B4-BE49-F238E27FC236}">
                <a16:creationId xmlns:a16="http://schemas.microsoft.com/office/drawing/2014/main" xmlns="" id="{7F5D8461-6657-4698-835E-1283584159C9}"/>
              </a:ext>
            </a:extLst>
          </p:cNvPr>
          <p:cNvSpPr/>
          <p:nvPr/>
        </p:nvSpPr>
        <p:spPr>
          <a:xfrm>
            <a:off x="262078" y="246851"/>
            <a:ext cx="11593199" cy="1446422"/>
          </a:xfrm>
          <a:prstGeom prst="rect">
            <a:avLst/>
          </a:prstGeom>
        </p:spPr>
        <p:txBody>
          <a:bodyPr wrap="square">
            <a:spAutoFit/>
          </a:bodyPr>
          <a:lstStyle/>
          <a:p>
            <a:pPr algn="just" rtl="1">
              <a:lnSpc>
                <a:spcPct val="150000"/>
              </a:lnSpc>
            </a:pPr>
            <a:r>
              <a:rPr lang="fa-IR" sz="2933" b="1" dirty="0">
                <a:cs typeface="B Nazanin" panose="00000400000000000000" pitchFamily="2" charset="-78"/>
              </a:rPr>
              <a:t>معارضة مفهوم الآية بالآيات الناهية عن العمل بغير العلم، والنسبة عموم من وجه، فالمرجع إلى أصالة عدم الحجية. (فرائد الاصول، ج1، ص:262)</a:t>
            </a:r>
            <a:endParaRPr lang="fa-IR" sz="2933" dirty="0"/>
          </a:p>
        </p:txBody>
      </p:sp>
      <p:cxnSp>
        <p:nvCxnSpPr>
          <p:cNvPr id="14" name="Straight Connector 13">
            <a:extLst>
              <a:ext uri="{FF2B5EF4-FFF2-40B4-BE49-F238E27FC236}">
                <a16:creationId xmlns:a16="http://schemas.microsoft.com/office/drawing/2014/main" xmlns="" id="{01D0791C-71CB-4880-881F-9A9E65D43A11}"/>
              </a:ext>
            </a:extLst>
          </p:cNvPr>
          <p:cNvCxnSpPr/>
          <p:nvPr/>
        </p:nvCxnSpPr>
        <p:spPr>
          <a:xfrm>
            <a:off x="155944" y="1891309"/>
            <a:ext cx="11814875" cy="0"/>
          </a:xfrm>
          <a:prstGeom prst="line">
            <a:avLst/>
          </a:prstGeom>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xmlns="" id="{FDEF7CAB-B670-4F0B-A080-BC9C83E97890}"/>
              </a:ext>
            </a:extLst>
          </p:cNvPr>
          <p:cNvSpPr txBox="1"/>
          <p:nvPr/>
        </p:nvSpPr>
        <p:spPr>
          <a:xfrm>
            <a:off x="10108020" y="1891310"/>
            <a:ext cx="1862800" cy="502766"/>
          </a:xfrm>
          <a:prstGeom prst="rect">
            <a:avLst/>
          </a:prstGeom>
          <a:noFill/>
        </p:spPr>
        <p:txBody>
          <a:bodyPr wrap="square" rtlCol="1">
            <a:spAutoFit/>
          </a:bodyPr>
          <a:lstStyle/>
          <a:p>
            <a:r>
              <a:rPr lang="en-US" sz="2667" dirty="0">
                <a:solidFill>
                  <a:schemeClr val="tx2">
                    <a:lumMod val="50000"/>
                  </a:schemeClr>
                </a:solidFill>
              </a:rPr>
              <a:t>e-o-258(1)</a:t>
            </a:r>
            <a:endParaRPr lang="fa-IR" sz="2667" dirty="0">
              <a:solidFill>
                <a:schemeClr val="tx2">
                  <a:lumMod val="50000"/>
                </a:schemeClr>
              </a:solidFill>
            </a:endParaRPr>
          </a:p>
        </p:txBody>
      </p:sp>
    </p:spTree>
    <p:extLst>
      <p:ext uri="{BB962C8B-B14F-4D97-AF65-F5344CB8AC3E}">
        <p14:creationId xmlns:p14="http://schemas.microsoft.com/office/powerpoint/2010/main" val="562922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60" name="Google Shape;60;p1"/>
          <p:cNvSpPr/>
          <p:nvPr/>
        </p:nvSpPr>
        <p:spPr>
          <a:xfrm>
            <a:off x="6095999" y="3429603"/>
            <a:ext cx="1639079" cy="2400000"/>
          </a:xfrm>
          <a:prstGeom prst="ellipse">
            <a:avLst/>
          </a:prstGeom>
          <a:noFill/>
          <a:ln w="88900" cap="flat" cmpd="sng">
            <a:solidFill>
              <a:srgbClr val="00FF00"/>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61" name="Google Shape;61;p1"/>
          <p:cNvSpPr/>
          <p:nvPr/>
        </p:nvSpPr>
        <p:spPr>
          <a:xfrm>
            <a:off x="4186867" y="2753544"/>
            <a:ext cx="3840000" cy="3840000"/>
          </a:xfrm>
          <a:prstGeom prst="ellipse">
            <a:avLst/>
          </a:prstGeom>
          <a:noFill/>
          <a:ln w="88900" cap="flat" cmpd="sng">
            <a:solidFill>
              <a:srgbClr val="FF0066"/>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62" name="Google Shape;62;p1"/>
          <p:cNvSpPr txBox="1"/>
          <p:nvPr/>
        </p:nvSpPr>
        <p:spPr>
          <a:xfrm flipH="1">
            <a:off x="4325683" y="3923971"/>
            <a:ext cx="1871263" cy="1723508"/>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IR" sz="3200" b="1" dirty="0">
                <a:solidFill>
                  <a:srgbClr val="FF0066"/>
                </a:solidFill>
                <a:latin typeface="Arial"/>
                <a:ea typeface="Arial"/>
                <a:cs typeface="Arial"/>
                <a:sym typeface="Arial"/>
              </a:rPr>
              <a:t>سایر ظنون</a:t>
            </a:r>
          </a:p>
          <a:p>
            <a:pPr algn="ctr" rtl="0">
              <a:buClr>
                <a:srgbClr val="000000"/>
              </a:buClr>
              <a:buSzPts val="2900"/>
            </a:pPr>
            <a:r>
              <a:rPr lang="fa-IR" sz="3200" b="1" dirty="0">
                <a:solidFill>
                  <a:srgbClr val="FF0066"/>
                </a:solidFill>
              </a:rPr>
              <a:t>مثل قیاس</a:t>
            </a:r>
          </a:p>
          <a:p>
            <a:pPr algn="ctr" rtl="0">
              <a:buClr>
                <a:srgbClr val="000000"/>
              </a:buClr>
              <a:buSzPts val="2900"/>
            </a:pPr>
            <a:r>
              <a:rPr lang="fa-IR" sz="3200" b="1" dirty="0">
                <a:solidFill>
                  <a:srgbClr val="FF0066"/>
                </a:solidFill>
                <a:latin typeface="Arial"/>
                <a:ea typeface="Arial"/>
                <a:cs typeface="Arial"/>
                <a:sym typeface="Arial"/>
              </a:rPr>
              <a:t>و</a:t>
            </a:r>
            <a:r>
              <a:rPr lang="fa-IR" sz="3200" b="1" dirty="0">
                <a:solidFill>
                  <a:srgbClr val="1155CC"/>
                </a:solidFill>
                <a:latin typeface="Arial"/>
                <a:ea typeface="Arial"/>
                <a:cs typeface="Arial"/>
                <a:sym typeface="Arial"/>
              </a:rPr>
              <a:t> بینه</a:t>
            </a:r>
            <a:endParaRPr sz="3200" b="1" dirty="0">
              <a:solidFill>
                <a:srgbClr val="1155CC"/>
              </a:solidFill>
              <a:latin typeface="Arial"/>
              <a:ea typeface="Arial"/>
              <a:cs typeface="Arial"/>
              <a:sym typeface="Arial"/>
            </a:endParaRPr>
          </a:p>
        </p:txBody>
      </p:sp>
      <p:sp>
        <p:nvSpPr>
          <p:cNvPr id="64" name="Google Shape;64;p1"/>
          <p:cNvSpPr txBox="1"/>
          <p:nvPr/>
        </p:nvSpPr>
        <p:spPr>
          <a:xfrm flipH="1">
            <a:off x="6196945" y="4014070"/>
            <a:ext cx="1471352" cy="1231066"/>
          </a:xfrm>
          <a:prstGeom prst="rect">
            <a:avLst/>
          </a:prstGeom>
          <a:noFill/>
          <a:ln>
            <a:noFill/>
          </a:ln>
        </p:spPr>
        <p:txBody>
          <a:bodyPr spcFirstLastPara="1" wrap="square" lIns="121900" tIns="121900" rIns="121900" bIns="121900" anchor="t" anchorCtr="0">
            <a:spAutoFit/>
          </a:bodyPr>
          <a:lstStyle/>
          <a:p>
            <a:pPr algn="ctr" rtl="0">
              <a:buClr>
                <a:srgbClr val="000000"/>
              </a:buClr>
              <a:buSzPts val="1800"/>
            </a:pPr>
            <a:r>
              <a:rPr lang="fa-IR" sz="3200" b="1" dirty="0">
                <a:solidFill>
                  <a:srgbClr val="00FF00"/>
                </a:solidFill>
                <a:latin typeface="Arial"/>
                <a:ea typeface="Arial"/>
                <a:cs typeface="Arial"/>
                <a:sym typeface="Arial"/>
              </a:rPr>
              <a:t>خبر ظنی</a:t>
            </a:r>
          </a:p>
          <a:p>
            <a:pPr algn="ctr" rtl="0">
              <a:buClr>
                <a:srgbClr val="000000"/>
              </a:buClr>
              <a:buSzPts val="1800"/>
            </a:pPr>
            <a:r>
              <a:rPr lang="fa-IR" sz="3200" b="1" dirty="0">
                <a:solidFill>
                  <a:srgbClr val="00FF00"/>
                </a:solidFill>
              </a:rPr>
              <a:t>از عادل</a:t>
            </a:r>
            <a:endParaRPr sz="3200" b="1" dirty="0">
              <a:solidFill>
                <a:srgbClr val="00FF00"/>
              </a:solidFill>
              <a:sym typeface="Arial"/>
            </a:endParaRPr>
          </a:p>
        </p:txBody>
      </p:sp>
      <p:sp>
        <p:nvSpPr>
          <p:cNvPr id="66" name="Google Shape;66;p1"/>
          <p:cNvSpPr txBox="1"/>
          <p:nvPr/>
        </p:nvSpPr>
        <p:spPr>
          <a:xfrm>
            <a:off x="1" y="2804296"/>
            <a:ext cx="3088604" cy="53348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2667" b="1" dirty="0">
                <a:solidFill>
                  <a:srgbClr val="FF0066"/>
                </a:solidFill>
                <a:latin typeface="Arial"/>
                <a:ea typeface="Arial"/>
                <a:cs typeface="Arial"/>
                <a:sym typeface="Arial"/>
              </a:rPr>
              <a:t>آیات ناهیه از عمل به ظن</a:t>
            </a:r>
            <a:endParaRPr sz="2667" dirty="0">
              <a:solidFill>
                <a:srgbClr val="FF0066"/>
              </a:solidFill>
              <a:latin typeface="Arial"/>
              <a:ea typeface="Arial"/>
              <a:cs typeface="Arial"/>
              <a:sym typeface="Arial"/>
            </a:endParaRPr>
          </a:p>
        </p:txBody>
      </p:sp>
      <p:sp>
        <p:nvSpPr>
          <p:cNvPr id="68" name="Google Shape;68;p1"/>
          <p:cNvSpPr txBox="1"/>
          <p:nvPr/>
        </p:nvSpPr>
        <p:spPr>
          <a:xfrm>
            <a:off x="8271255" y="5538727"/>
            <a:ext cx="2817391" cy="61549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3200" b="1" dirty="0">
                <a:solidFill>
                  <a:srgbClr val="00FF00"/>
                </a:solidFill>
                <a:latin typeface="Arial"/>
                <a:ea typeface="Arial"/>
                <a:cs typeface="Arial"/>
                <a:sym typeface="Arial"/>
              </a:rPr>
              <a:t>مفهوم آیه</a:t>
            </a:r>
            <a:endParaRPr sz="3200" dirty="0">
              <a:solidFill>
                <a:srgbClr val="00FF00"/>
              </a:solidFill>
              <a:latin typeface="Arial"/>
              <a:ea typeface="Arial"/>
              <a:cs typeface="Arial"/>
              <a:sym typeface="Arial"/>
            </a:endParaRPr>
          </a:p>
        </p:txBody>
      </p:sp>
      <p:sp>
        <p:nvSpPr>
          <p:cNvPr id="69" name="Google Shape;69;p1"/>
          <p:cNvSpPr/>
          <p:nvPr/>
        </p:nvSpPr>
        <p:spPr>
          <a:xfrm rot="12601464">
            <a:off x="7501543" y="5069538"/>
            <a:ext cx="1413396" cy="480181"/>
          </a:xfrm>
          <a:prstGeom prst="leftArrow">
            <a:avLst>
              <a:gd name="adj1" fmla="val 36149"/>
              <a:gd name="adj2" fmla="val 96143"/>
            </a:avLst>
          </a:prstGeom>
          <a:solidFill>
            <a:srgbClr val="00FF00"/>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xmlns="" id="{410A6F72-C07D-4481-A714-8B2E2751EB17}"/>
              </a:ext>
            </a:extLst>
          </p:cNvPr>
          <p:cNvSpPr/>
          <p:nvPr/>
        </p:nvSpPr>
        <p:spPr>
          <a:xfrm>
            <a:off x="163163" y="142091"/>
            <a:ext cx="11814875" cy="2372592"/>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1" anchor="ctr"/>
          <a:lstStyle/>
          <a:p>
            <a:pPr algn="ctr"/>
            <a:endParaRPr lang="fa-IR" sz="2400"/>
          </a:p>
        </p:txBody>
      </p:sp>
      <p:sp>
        <p:nvSpPr>
          <p:cNvPr id="20" name="Google Shape;69;p1">
            <a:extLst>
              <a:ext uri="{FF2B5EF4-FFF2-40B4-BE49-F238E27FC236}">
                <a16:creationId xmlns:a16="http://schemas.microsoft.com/office/drawing/2014/main" xmlns="" id="{7334703B-2D9F-4FF1-930F-6A52F7E45D08}"/>
              </a:ext>
            </a:extLst>
          </p:cNvPr>
          <p:cNvSpPr/>
          <p:nvPr/>
        </p:nvSpPr>
        <p:spPr>
          <a:xfrm rot="1757381">
            <a:off x="2527496" y="3529544"/>
            <a:ext cx="1999877" cy="480181"/>
          </a:xfrm>
          <a:prstGeom prst="leftArrow">
            <a:avLst>
              <a:gd name="adj1" fmla="val 34947"/>
              <a:gd name="adj2" fmla="val 111885"/>
            </a:avLst>
          </a:prstGeom>
          <a:solidFill>
            <a:srgbClr val="FF0066"/>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12" name="TextBox 11">
            <a:extLst>
              <a:ext uri="{FF2B5EF4-FFF2-40B4-BE49-F238E27FC236}">
                <a16:creationId xmlns:a16="http://schemas.microsoft.com/office/drawing/2014/main" xmlns="" id="{22EFC8D5-4154-4562-8ADB-C28E182C54D3}"/>
              </a:ext>
            </a:extLst>
          </p:cNvPr>
          <p:cNvSpPr txBox="1"/>
          <p:nvPr/>
        </p:nvSpPr>
        <p:spPr>
          <a:xfrm>
            <a:off x="155945" y="1891310"/>
            <a:ext cx="1719729" cy="502766"/>
          </a:xfrm>
          <a:prstGeom prst="rect">
            <a:avLst/>
          </a:prstGeom>
          <a:noFill/>
        </p:spPr>
        <p:txBody>
          <a:bodyPr wrap="square" rtlCol="1">
            <a:spAutoFit/>
          </a:bodyPr>
          <a:lstStyle/>
          <a:p>
            <a:r>
              <a:rPr lang="en-US" sz="2667" dirty="0">
                <a:solidFill>
                  <a:schemeClr val="tx2">
                    <a:lumMod val="50000"/>
                  </a:schemeClr>
                </a:solidFill>
              </a:rPr>
              <a:t>nomov.ir</a:t>
            </a:r>
            <a:endParaRPr lang="fa-IR" sz="2667" dirty="0">
              <a:solidFill>
                <a:schemeClr val="tx2">
                  <a:lumMod val="50000"/>
                </a:schemeClr>
              </a:solidFill>
            </a:endParaRPr>
          </a:p>
        </p:txBody>
      </p:sp>
      <p:sp>
        <p:nvSpPr>
          <p:cNvPr id="14" name="Rectangle 13">
            <a:extLst>
              <a:ext uri="{FF2B5EF4-FFF2-40B4-BE49-F238E27FC236}">
                <a16:creationId xmlns:a16="http://schemas.microsoft.com/office/drawing/2014/main" xmlns="" id="{B3A59040-9FF0-449A-AB75-D4005ABDD033}"/>
              </a:ext>
            </a:extLst>
          </p:cNvPr>
          <p:cNvSpPr/>
          <p:nvPr/>
        </p:nvSpPr>
        <p:spPr>
          <a:xfrm>
            <a:off x="276255" y="246851"/>
            <a:ext cx="11593199" cy="1446422"/>
          </a:xfrm>
          <a:prstGeom prst="rect">
            <a:avLst/>
          </a:prstGeom>
        </p:spPr>
        <p:txBody>
          <a:bodyPr wrap="square">
            <a:spAutoFit/>
          </a:bodyPr>
          <a:lstStyle/>
          <a:p>
            <a:pPr algn="just" rtl="1">
              <a:lnSpc>
                <a:spcPct val="150000"/>
              </a:lnSpc>
            </a:pPr>
            <a:r>
              <a:rPr lang="fa-IR" sz="2933" b="1" dirty="0">
                <a:cs typeface="B Nazanin" panose="00000400000000000000" pitchFamily="2" charset="-78"/>
              </a:rPr>
              <a:t>أن المراد ب‌ " النبأ " في المنطوق ما لا يعلم صدقه ولا كذبه، فالمفهوم أخص مطلقا من تلك الآيات (فرائد الاصول، ج1، ص:263)</a:t>
            </a:r>
            <a:endParaRPr lang="fa-IR" sz="2933" dirty="0"/>
          </a:p>
        </p:txBody>
      </p:sp>
      <p:cxnSp>
        <p:nvCxnSpPr>
          <p:cNvPr id="13" name="Straight Connector 12">
            <a:extLst>
              <a:ext uri="{FF2B5EF4-FFF2-40B4-BE49-F238E27FC236}">
                <a16:creationId xmlns:a16="http://schemas.microsoft.com/office/drawing/2014/main" xmlns="" id="{93F4ECE0-2AC9-4CF3-8A63-FB3E5913C4DA}"/>
              </a:ext>
            </a:extLst>
          </p:cNvPr>
          <p:cNvCxnSpPr/>
          <p:nvPr/>
        </p:nvCxnSpPr>
        <p:spPr>
          <a:xfrm>
            <a:off x="155944" y="1891309"/>
            <a:ext cx="11814875" cy="0"/>
          </a:xfrm>
          <a:prstGeom prst="line">
            <a:avLst/>
          </a:prstGeom>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xmlns="" id="{665D6AF2-EFA4-49A4-A10D-4DB6F74786AB}"/>
              </a:ext>
            </a:extLst>
          </p:cNvPr>
          <p:cNvSpPr txBox="1"/>
          <p:nvPr/>
        </p:nvSpPr>
        <p:spPr>
          <a:xfrm>
            <a:off x="10037135" y="1891310"/>
            <a:ext cx="1933684" cy="502766"/>
          </a:xfrm>
          <a:prstGeom prst="rect">
            <a:avLst/>
          </a:prstGeom>
          <a:noFill/>
        </p:spPr>
        <p:txBody>
          <a:bodyPr wrap="square" rtlCol="1">
            <a:spAutoFit/>
          </a:bodyPr>
          <a:lstStyle/>
          <a:p>
            <a:r>
              <a:rPr lang="en-US" sz="2667" dirty="0">
                <a:solidFill>
                  <a:schemeClr val="tx2">
                    <a:lumMod val="50000"/>
                  </a:schemeClr>
                </a:solidFill>
              </a:rPr>
              <a:t>e-o-258(2)</a:t>
            </a:r>
            <a:endParaRPr lang="fa-IR" sz="2667" dirty="0">
              <a:solidFill>
                <a:schemeClr val="tx2">
                  <a:lumMod val="50000"/>
                </a:schemeClr>
              </a:solidFill>
            </a:endParaRPr>
          </a:p>
        </p:txBody>
      </p:sp>
    </p:spTree>
    <p:extLst>
      <p:ext uri="{BB962C8B-B14F-4D97-AF65-F5344CB8AC3E}">
        <p14:creationId xmlns:p14="http://schemas.microsoft.com/office/powerpoint/2010/main" val="2916950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60" name="Google Shape;60;p1"/>
          <p:cNvSpPr/>
          <p:nvPr/>
        </p:nvSpPr>
        <p:spPr>
          <a:xfrm>
            <a:off x="5335308" y="3057472"/>
            <a:ext cx="3360000" cy="3360000"/>
          </a:xfrm>
          <a:prstGeom prst="ellipse">
            <a:avLst/>
          </a:prstGeom>
          <a:noFill/>
          <a:ln w="114300" cap="flat" cmpd="sng">
            <a:solidFill>
              <a:srgbClr val="00FF00"/>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61" name="Google Shape;61;p1"/>
          <p:cNvSpPr/>
          <p:nvPr/>
        </p:nvSpPr>
        <p:spPr>
          <a:xfrm>
            <a:off x="3410267" y="3063891"/>
            <a:ext cx="3360000" cy="3360000"/>
          </a:xfrm>
          <a:prstGeom prst="ellipse">
            <a:avLst/>
          </a:prstGeom>
          <a:noFill/>
          <a:ln w="114300" cap="flat" cmpd="sng">
            <a:solidFill>
              <a:srgbClr val="FF0066"/>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62" name="Google Shape;62;p1"/>
          <p:cNvSpPr txBox="1"/>
          <p:nvPr/>
        </p:nvSpPr>
        <p:spPr>
          <a:xfrm flipH="1">
            <a:off x="3463817" y="4106095"/>
            <a:ext cx="1871263" cy="1723508"/>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IR" sz="3200" b="1" dirty="0">
                <a:solidFill>
                  <a:srgbClr val="FF0066"/>
                </a:solidFill>
              </a:rPr>
              <a:t>قیاس </a:t>
            </a:r>
            <a:r>
              <a:rPr lang="fa-IR" sz="3200" b="1" dirty="0">
                <a:solidFill>
                  <a:srgbClr val="FF0066"/>
                </a:solidFill>
                <a:latin typeface="Arial"/>
                <a:ea typeface="Arial"/>
                <a:cs typeface="Arial"/>
                <a:sym typeface="Arial"/>
              </a:rPr>
              <a:t>و </a:t>
            </a:r>
            <a:r>
              <a:rPr lang="fa-IR" sz="3200" b="1" dirty="0">
                <a:solidFill>
                  <a:srgbClr val="1155CC"/>
                </a:solidFill>
                <a:latin typeface="Arial"/>
                <a:ea typeface="Arial"/>
                <a:cs typeface="Arial"/>
                <a:sym typeface="Arial"/>
              </a:rPr>
              <a:t>بینه</a:t>
            </a:r>
          </a:p>
          <a:p>
            <a:pPr algn="ctr" rtl="0">
              <a:buClr>
                <a:srgbClr val="000000"/>
              </a:buClr>
              <a:buSzPts val="2900"/>
            </a:pPr>
            <a:r>
              <a:rPr lang="fa-IR" sz="3200" b="1" dirty="0">
                <a:solidFill>
                  <a:srgbClr val="FF0066"/>
                </a:solidFill>
              </a:rPr>
              <a:t>در حال انفتاح</a:t>
            </a:r>
            <a:endParaRPr sz="3200" b="1" dirty="0">
              <a:solidFill>
                <a:srgbClr val="FF0066"/>
              </a:solidFill>
            </a:endParaRPr>
          </a:p>
        </p:txBody>
      </p:sp>
      <p:sp>
        <p:nvSpPr>
          <p:cNvPr id="63" name="Google Shape;63;p1"/>
          <p:cNvSpPr txBox="1"/>
          <p:nvPr/>
        </p:nvSpPr>
        <p:spPr>
          <a:xfrm flipH="1">
            <a:off x="6758598" y="3890237"/>
            <a:ext cx="1871263" cy="1723508"/>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IR" sz="3200" b="1" dirty="0">
                <a:solidFill>
                  <a:srgbClr val="00FF00"/>
                </a:solidFill>
                <a:latin typeface="Arial"/>
                <a:ea typeface="Arial"/>
                <a:cs typeface="Arial"/>
                <a:sym typeface="Arial"/>
              </a:rPr>
              <a:t>خبر واحد</a:t>
            </a:r>
          </a:p>
          <a:p>
            <a:pPr algn="ctr" rtl="0">
              <a:buClr>
                <a:srgbClr val="000000"/>
              </a:buClr>
              <a:buSzPts val="2900"/>
            </a:pPr>
            <a:r>
              <a:rPr lang="fa-IR" sz="3200" b="1" dirty="0">
                <a:solidFill>
                  <a:srgbClr val="00FF00"/>
                </a:solidFill>
              </a:rPr>
              <a:t>عادل</a:t>
            </a:r>
          </a:p>
          <a:p>
            <a:pPr algn="ctr" rtl="0">
              <a:buClr>
                <a:srgbClr val="000000"/>
              </a:buClr>
              <a:buSzPts val="2900"/>
            </a:pPr>
            <a:r>
              <a:rPr lang="fa-IR" sz="3200" b="1" dirty="0">
                <a:solidFill>
                  <a:srgbClr val="00FF00"/>
                </a:solidFill>
                <a:sym typeface="Arial"/>
              </a:rPr>
              <a:t>در انسداد</a:t>
            </a:r>
            <a:endParaRPr sz="3200" b="1" dirty="0">
              <a:solidFill>
                <a:srgbClr val="00FF00"/>
              </a:solidFill>
              <a:sym typeface="Arial"/>
            </a:endParaRPr>
          </a:p>
        </p:txBody>
      </p:sp>
      <p:sp>
        <p:nvSpPr>
          <p:cNvPr id="64" name="Google Shape;64;p1"/>
          <p:cNvSpPr txBox="1"/>
          <p:nvPr/>
        </p:nvSpPr>
        <p:spPr>
          <a:xfrm flipH="1">
            <a:off x="5449293" y="4071057"/>
            <a:ext cx="1215600" cy="1354176"/>
          </a:xfrm>
          <a:prstGeom prst="rect">
            <a:avLst/>
          </a:prstGeom>
          <a:noFill/>
          <a:ln>
            <a:noFill/>
          </a:ln>
        </p:spPr>
        <p:txBody>
          <a:bodyPr spcFirstLastPara="1" wrap="square" lIns="121900" tIns="121900" rIns="121900" bIns="121900" anchor="t" anchorCtr="0">
            <a:spAutoFit/>
          </a:bodyPr>
          <a:lstStyle/>
          <a:p>
            <a:pPr algn="ctr" rtl="0">
              <a:buClr>
                <a:srgbClr val="000000"/>
              </a:buClr>
              <a:buSzPts val="1800"/>
            </a:pPr>
            <a:r>
              <a:rPr lang="fa-IR" sz="2400" b="1" dirty="0">
                <a:solidFill>
                  <a:srgbClr val="996633"/>
                </a:solidFill>
                <a:latin typeface="Arial"/>
                <a:ea typeface="Arial"/>
                <a:cs typeface="Arial"/>
                <a:sym typeface="Arial"/>
              </a:rPr>
              <a:t>خبرواحد </a:t>
            </a:r>
            <a:r>
              <a:rPr lang="fa-IR" sz="2400" b="1" dirty="0">
                <a:solidFill>
                  <a:srgbClr val="996633"/>
                </a:solidFill>
              </a:rPr>
              <a:t>عادل در انفتاح</a:t>
            </a:r>
            <a:endParaRPr sz="2400" b="1" dirty="0">
              <a:solidFill>
                <a:srgbClr val="996633"/>
              </a:solidFill>
              <a:sym typeface="Arial"/>
            </a:endParaRPr>
          </a:p>
        </p:txBody>
      </p:sp>
      <p:sp>
        <p:nvSpPr>
          <p:cNvPr id="66" name="Google Shape;66;p1"/>
          <p:cNvSpPr txBox="1"/>
          <p:nvPr/>
        </p:nvSpPr>
        <p:spPr>
          <a:xfrm>
            <a:off x="-34423" y="2508586"/>
            <a:ext cx="3088604" cy="943922"/>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2667" b="1" dirty="0">
                <a:solidFill>
                  <a:srgbClr val="FF0066"/>
                </a:solidFill>
                <a:latin typeface="Arial"/>
                <a:ea typeface="Arial"/>
                <a:cs typeface="Arial"/>
                <a:sym typeface="Arial"/>
              </a:rPr>
              <a:t>آیات ناهیه از عمل به ظن</a:t>
            </a:r>
            <a:endParaRPr lang="en-US" sz="2667" b="1" dirty="0">
              <a:solidFill>
                <a:srgbClr val="FF0066"/>
              </a:solidFill>
              <a:latin typeface="Arial"/>
              <a:ea typeface="Arial"/>
              <a:cs typeface="Arial"/>
              <a:sym typeface="Arial"/>
            </a:endParaRPr>
          </a:p>
          <a:p>
            <a:pPr marL="0" lvl="1" algn="ctr" rtl="0">
              <a:buClr>
                <a:srgbClr val="000000"/>
              </a:buClr>
              <a:buSzPts val="2800"/>
            </a:pPr>
            <a:r>
              <a:rPr lang="fa-IR" sz="2667" b="1" dirty="0">
                <a:solidFill>
                  <a:srgbClr val="FF0066"/>
                </a:solidFill>
                <a:latin typeface="Arial"/>
                <a:ea typeface="Arial"/>
                <a:cs typeface="Arial"/>
                <a:sym typeface="Arial"/>
              </a:rPr>
              <a:t>برای متمکن از علم</a:t>
            </a:r>
            <a:endParaRPr sz="2667" dirty="0">
              <a:solidFill>
                <a:srgbClr val="FF0066"/>
              </a:solidFill>
              <a:latin typeface="Arial"/>
              <a:ea typeface="Arial"/>
              <a:cs typeface="Arial"/>
              <a:sym typeface="Arial"/>
            </a:endParaRPr>
          </a:p>
        </p:txBody>
      </p:sp>
      <p:sp>
        <p:nvSpPr>
          <p:cNvPr id="68" name="Google Shape;68;p1"/>
          <p:cNvSpPr txBox="1"/>
          <p:nvPr/>
        </p:nvSpPr>
        <p:spPr>
          <a:xfrm>
            <a:off x="9023709" y="5563364"/>
            <a:ext cx="2817391" cy="61549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3200" b="1" dirty="0">
                <a:solidFill>
                  <a:srgbClr val="00FF00"/>
                </a:solidFill>
                <a:latin typeface="Arial"/>
                <a:ea typeface="Arial"/>
                <a:cs typeface="Arial"/>
                <a:sym typeface="Arial"/>
              </a:rPr>
              <a:t>مفهوم آیه</a:t>
            </a:r>
            <a:endParaRPr sz="3200" dirty="0">
              <a:solidFill>
                <a:srgbClr val="00FF00"/>
              </a:solidFill>
              <a:latin typeface="Arial"/>
              <a:ea typeface="Arial"/>
              <a:cs typeface="Arial"/>
              <a:sym typeface="Arial"/>
            </a:endParaRPr>
          </a:p>
        </p:txBody>
      </p:sp>
      <p:sp>
        <p:nvSpPr>
          <p:cNvPr id="69" name="Google Shape;69;p1"/>
          <p:cNvSpPr/>
          <p:nvPr/>
        </p:nvSpPr>
        <p:spPr>
          <a:xfrm rot="12601464">
            <a:off x="8343729" y="5069538"/>
            <a:ext cx="1413396" cy="480181"/>
          </a:xfrm>
          <a:prstGeom prst="leftArrow">
            <a:avLst>
              <a:gd name="adj1" fmla="val 36149"/>
              <a:gd name="adj2" fmla="val 111885"/>
            </a:avLst>
          </a:prstGeom>
          <a:solidFill>
            <a:srgbClr val="00FF00"/>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xmlns="" id="{410A6F72-C07D-4481-A714-8B2E2751EB17}"/>
              </a:ext>
            </a:extLst>
          </p:cNvPr>
          <p:cNvSpPr/>
          <p:nvPr/>
        </p:nvSpPr>
        <p:spPr>
          <a:xfrm>
            <a:off x="155944" y="127591"/>
            <a:ext cx="11814875" cy="2372592"/>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1" anchor="ctr"/>
          <a:lstStyle/>
          <a:p>
            <a:pPr algn="ctr"/>
            <a:endParaRPr lang="fa-IR" sz="2400"/>
          </a:p>
        </p:txBody>
      </p:sp>
      <p:sp>
        <p:nvSpPr>
          <p:cNvPr id="20" name="Google Shape;69;p1">
            <a:extLst>
              <a:ext uri="{FF2B5EF4-FFF2-40B4-BE49-F238E27FC236}">
                <a16:creationId xmlns:a16="http://schemas.microsoft.com/office/drawing/2014/main" xmlns="" id="{7334703B-2D9F-4FF1-930F-6A52F7E45D08}"/>
              </a:ext>
            </a:extLst>
          </p:cNvPr>
          <p:cNvSpPr/>
          <p:nvPr/>
        </p:nvSpPr>
        <p:spPr>
          <a:xfrm rot="1757381">
            <a:off x="2564985" y="3386084"/>
            <a:ext cx="1413396" cy="480181"/>
          </a:xfrm>
          <a:prstGeom prst="leftArrow">
            <a:avLst>
              <a:gd name="adj1" fmla="val 36149"/>
              <a:gd name="adj2" fmla="val 111885"/>
            </a:avLst>
          </a:prstGeom>
          <a:solidFill>
            <a:srgbClr val="FF0066"/>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12" name="Google Shape;94;p2">
            <a:extLst>
              <a:ext uri="{FF2B5EF4-FFF2-40B4-BE49-F238E27FC236}">
                <a16:creationId xmlns:a16="http://schemas.microsoft.com/office/drawing/2014/main" xmlns="" id="{329529CD-E23A-469E-878D-0C3CD1BAC426}"/>
              </a:ext>
            </a:extLst>
          </p:cNvPr>
          <p:cNvSpPr/>
          <p:nvPr/>
        </p:nvSpPr>
        <p:spPr>
          <a:xfrm>
            <a:off x="10025123" y="2306216"/>
            <a:ext cx="2072492" cy="2069539"/>
          </a:xfrm>
          <a:prstGeom prst="mathMultiply">
            <a:avLst>
              <a:gd name="adj1" fmla="val 11714"/>
            </a:avLst>
          </a:prstGeom>
          <a:solidFill>
            <a:srgbClr val="FF0000"/>
          </a:solidFill>
          <a:ln w="9525" cap="flat" cmpd="sng">
            <a:solidFill>
              <a:srgbClr val="FF00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121900" tIns="60933" rIns="121900" bIns="60933" anchor="ctr" anchorCtr="0">
            <a:noAutofit/>
          </a:bodyPr>
          <a:lstStyle/>
          <a:p>
            <a:pPr algn="ctr" rtl="0">
              <a:buClr>
                <a:srgbClr val="000000"/>
              </a:buClr>
              <a:buSzPts val="1400"/>
            </a:pPr>
            <a:endParaRPr sz="1867">
              <a:solidFill>
                <a:schemeClr val="lt1"/>
              </a:solidFill>
              <a:latin typeface="Arial"/>
              <a:ea typeface="Arial"/>
              <a:cs typeface="Arial"/>
              <a:sym typeface="Arial"/>
            </a:endParaRPr>
          </a:p>
        </p:txBody>
      </p:sp>
      <p:sp>
        <p:nvSpPr>
          <p:cNvPr id="13" name="TextBox 12">
            <a:extLst>
              <a:ext uri="{FF2B5EF4-FFF2-40B4-BE49-F238E27FC236}">
                <a16:creationId xmlns:a16="http://schemas.microsoft.com/office/drawing/2014/main" xmlns="" id="{1960D4F1-CBC4-45E3-87B2-72B71684B246}"/>
              </a:ext>
            </a:extLst>
          </p:cNvPr>
          <p:cNvSpPr txBox="1"/>
          <p:nvPr/>
        </p:nvSpPr>
        <p:spPr>
          <a:xfrm>
            <a:off x="155945" y="1891310"/>
            <a:ext cx="1719729" cy="502766"/>
          </a:xfrm>
          <a:prstGeom prst="rect">
            <a:avLst/>
          </a:prstGeom>
          <a:noFill/>
        </p:spPr>
        <p:txBody>
          <a:bodyPr wrap="square" rtlCol="1">
            <a:spAutoFit/>
          </a:bodyPr>
          <a:lstStyle/>
          <a:p>
            <a:r>
              <a:rPr lang="en-US" sz="2667" dirty="0">
                <a:solidFill>
                  <a:schemeClr val="tx2">
                    <a:lumMod val="50000"/>
                  </a:schemeClr>
                </a:solidFill>
              </a:rPr>
              <a:t>nomov.ir</a:t>
            </a:r>
            <a:endParaRPr lang="fa-IR" sz="2667" dirty="0">
              <a:solidFill>
                <a:schemeClr val="tx2">
                  <a:lumMod val="50000"/>
                </a:schemeClr>
              </a:solidFill>
            </a:endParaRPr>
          </a:p>
        </p:txBody>
      </p:sp>
      <p:sp>
        <p:nvSpPr>
          <p:cNvPr id="15" name="Rectangle 14">
            <a:extLst>
              <a:ext uri="{FF2B5EF4-FFF2-40B4-BE49-F238E27FC236}">
                <a16:creationId xmlns:a16="http://schemas.microsoft.com/office/drawing/2014/main" xmlns="" id="{CB1377F9-B101-4BA4-B8F1-17BE902763BC}"/>
              </a:ext>
            </a:extLst>
          </p:cNvPr>
          <p:cNvSpPr/>
          <p:nvPr/>
        </p:nvSpPr>
        <p:spPr>
          <a:xfrm>
            <a:off x="262078" y="246851"/>
            <a:ext cx="11593199" cy="1446422"/>
          </a:xfrm>
          <a:prstGeom prst="rect">
            <a:avLst/>
          </a:prstGeom>
        </p:spPr>
        <p:txBody>
          <a:bodyPr wrap="square">
            <a:spAutoFit/>
          </a:bodyPr>
          <a:lstStyle/>
          <a:p>
            <a:pPr algn="just" rtl="1">
              <a:lnSpc>
                <a:spcPct val="150000"/>
              </a:lnSpc>
            </a:pPr>
            <a:r>
              <a:rPr lang="fa-IR" sz="2933" b="1" dirty="0">
                <a:cs typeface="B Nazanin" panose="00000400000000000000" pitchFamily="2" charset="-78"/>
              </a:rPr>
              <a:t>وربما يتوهم: أن للآيات الناهية جهة خصوص،... من جهة اختصاصها بصورة التمكن من العلم (فرائد الاصول، ج1، ص:263)</a:t>
            </a:r>
            <a:endParaRPr lang="fa-IR" sz="2933" dirty="0"/>
          </a:p>
        </p:txBody>
      </p:sp>
      <p:cxnSp>
        <p:nvCxnSpPr>
          <p:cNvPr id="16" name="Straight Connector 15">
            <a:extLst>
              <a:ext uri="{FF2B5EF4-FFF2-40B4-BE49-F238E27FC236}">
                <a16:creationId xmlns:a16="http://schemas.microsoft.com/office/drawing/2014/main" xmlns="" id="{0FB1CA90-7487-44A0-BCB6-8039E257642A}"/>
              </a:ext>
            </a:extLst>
          </p:cNvPr>
          <p:cNvCxnSpPr/>
          <p:nvPr/>
        </p:nvCxnSpPr>
        <p:spPr>
          <a:xfrm>
            <a:off x="155944" y="1891309"/>
            <a:ext cx="11814875" cy="0"/>
          </a:xfrm>
          <a:prstGeom prst="line">
            <a:avLst/>
          </a:prstGeom>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xmlns="" id="{6D34BB0E-986E-463E-A954-09CCD372298C}"/>
              </a:ext>
            </a:extLst>
          </p:cNvPr>
          <p:cNvSpPr txBox="1"/>
          <p:nvPr/>
        </p:nvSpPr>
        <p:spPr>
          <a:xfrm>
            <a:off x="10037135" y="1891310"/>
            <a:ext cx="1933684" cy="502766"/>
          </a:xfrm>
          <a:prstGeom prst="rect">
            <a:avLst/>
          </a:prstGeom>
          <a:noFill/>
        </p:spPr>
        <p:txBody>
          <a:bodyPr wrap="square" rtlCol="1">
            <a:spAutoFit/>
          </a:bodyPr>
          <a:lstStyle/>
          <a:p>
            <a:r>
              <a:rPr lang="en-US" sz="2667" dirty="0">
                <a:solidFill>
                  <a:schemeClr val="tx2">
                    <a:lumMod val="50000"/>
                  </a:schemeClr>
                </a:solidFill>
              </a:rPr>
              <a:t>e-o-258(3)</a:t>
            </a:r>
            <a:endParaRPr lang="fa-IR" sz="2667" dirty="0">
              <a:solidFill>
                <a:schemeClr val="tx2">
                  <a:lumMod val="50000"/>
                </a:schemeClr>
              </a:solidFill>
            </a:endParaRPr>
          </a:p>
        </p:txBody>
      </p:sp>
    </p:spTree>
    <p:extLst>
      <p:ext uri="{BB962C8B-B14F-4D97-AF65-F5344CB8AC3E}">
        <p14:creationId xmlns:p14="http://schemas.microsoft.com/office/powerpoint/2010/main" val="235360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60" name="Google Shape;60;p1"/>
          <p:cNvSpPr/>
          <p:nvPr/>
        </p:nvSpPr>
        <p:spPr>
          <a:xfrm>
            <a:off x="5335308" y="3057472"/>
            <a:ext cx="3360000" cy="3360000"/>
          </a:xfrm>
          <a:prstGeom prst="ellipse">
            <a:avLst/>
          </a:prstGeom>
          <a:noFill/>
          <a:ln w="114300" cap="flat" cmpd="sng">
            <a:solidFill>
              <a:srgbClr val="00FF00"/>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61" name="Google Shape;61;p1"/>
          <p:cNvSpPr/>
          <p:nvPr/>
        </p:nvSpPr>
        <p:spPr>
          <a:xfrm>
            <a:off x="3410267" y="3063891"/>
            <a:ext cx="3360000" cy="3360000"/>
          </a:xfrm>
          <a:prstGeom prst="ellipse">
            <a:avLst/>
          </a:prstGeom>
          <a:noFill/>
          <a:ln w="114300" cap="flat" cmpd="sng">
            <a:solidFill>
              <a:srgbClr val="FF0066"/>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62" name="Google Shape;62;p1"/>
          <p:cNvSpPr txBox="1"/>
          <p:nvPr/>
        </p:nvSpPr>
        <p:spPr>
          <a:xfrm flipH="1">
            <a:off x="3463817" y="4106095"/>
            <a:ext cx="1871263" cy="1231066"/>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IR" sz="3200" b="1" dirty="0">
                <a:solidFill>
                  <a:srgbClr val="FF0066"/>
                </a:solidFill>
              </a:rPr>
              <a:t>قیاس </a:t>
            </a:r>
            <a:r>
              <a:rPr lang="fa-IR" sz="3200" b="1" dirty="0">
                <a:solidFill>
                  <a:srgbClr val="FF0066"/>
                </a:solidFill>
                <a:latin typeface="Arial"/>
                <a:ea typeface="Arial"/>
                <a:cs typeface="Arial"/>
                <a:sym typeface="Arial"/>
              </a:rPr>
              <a:t>و</a:t>
            </a:r>
          </a:p>
          <a:p>
            <a:pPr algn="ctr" rtl="0">
              <a:buClr>
                <a:srgbClr val="000000"/>
              </a:buClr>
              <a:buSzPts val="2900"/>
            </a:pPr>
            <a:r>
              <a:rPr lang="fa-IR" sz="3200" b="1" dirty="0">
                <a:solidFill>
                  <a:srgbClr val="FF0066"/>
                </a:solidFill>
              </a:rPr>
              <a:t>خبر فاسق</a:t>
            </a:r>
            <a:endParaRPr sz="3200" b="1" dirty="0">
              <a:solidFill>
                <a:srgbClr val="FF0066"/>
              </a:solidFill>
            </a:endParaRPr>
          </a:p>
        </p:txBody>
      </p:sp>
      <p:sp>
        <p:nvSpPr>
          <p:cNvPr id="63" name="Google Shape;63;p1"/>
          <p:cNvSpPr txBox="1"/>
          <p:nvPr/>
        </p:nvSpPr>
        <p:spPr>
          <a:xfrm flipH="1">
            <a:off x="6624726" y="3629496"/>
            <a:ext cx="1871263" cy="2215951"/>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IR" sz="3200" b="1" dirty="0">
                <a:solidFill>
                  <a:srgbClr val="00FF00"/>
                </a:solidFill>
                <a:latin typeface="Arial"/>
                <a:ea typeface="Arial"/>
                <a:cs typeface="Arial"/>
                <a:sym typeface="Arial"/>
              </a:rPr>
              <a:t>خبر</a:t>
            </a:r>
            <a:r>
              <a:rPr lang="fa-IR" sz="3200" b="1" dirty="0">
                <a:solidFill>
                  <a:srgbClr val="00FF00"/>
                </a:solidFill>
              </a:rPr>
              <a:t>عادل</a:t>
            </a:r>
          </a:p>
          <a:p>
            <a:pPr algn="ctr" rtl="0">
              <a:buClr>
                <a:srgbClr val="000000"/>
              </a:buClr>
              <a:buSzPts val="2900"/>
            </a:pPr>
            <a:r>
              <a:rPr lang="fa-IR" sz="3200" b="1" dirty="0">
                <a:solidFill>
                  <a:srgbClr val="00FF00"/>
                </a:solidFill>
                <a:sym typeface="Arial"/>
              </a:rPr>
              <a:t>که حجت باشد مثل فتوی و بینه</a:t>
            </a:r>
            <a:endParaRPr sz="3200" b="1" dirty="0">
              <a:solidFill>
                <a:srgbClr val="00FF00"/>
              </a:solidFill>
              <a:sym typeface="Arial"/>
            </a:endParaRPr>
          </a:p>
        </p:txBody>
      </p:sp>
      <p:sp>
        <p:nvSpPr>
          <p:cNvPr id="64" name="Google Shape;64;p1"/>
          <p:cNvSpPr txBox="1"/>
          <p:nvPr/>
        </p:nvSpPr>
        <p:spPr>
          <a:xfrm flipH="1">
            <a:off x="5513448" y="4261338"/>
            <a:ext cx="1215600" cy="984845"/>
          </a:xfrm>
          <a:prstGeom prst="rect">
            <a:avLst/>
          </a:prstGeom>
          <a:noFill/>
          <a:ln>
            <a:noFill/>
          </a:ln>
        </p:spPr>
        <p:txBody>
          <a:bodyPr spcFirstLastPara="1" wrap="square" lIns="121900" tIns="121900" rIns="121900" bIns="121900" anchor="t" anchorCtr="0">
            <a:spAutoFit/>
          </a:bodyPr>
          <a:lstStyle/>
          <a:p>
            <a:pPr algn="ctr" rtl="0">
              <a:buClr>
                <a:srgbClr val="000000"/>
              </a:buClr>
              <a:buSzPts val="1800"/>
            </a:pPr>
            <a:r>
              <a:rPr lang="fa-IR" sz="2400" b="1" dirty="0">
                <a:solidFill>
                  <a:srgbClr val="996633"/>
                </a:solidFill>
                <a:latin typeface="Arial"/>
                <a:ea typeface="Arial"/>
                <a:cs typeface="Arial"/>
                <a:sym typeface="Arial"/>
              </a:rPr>
              <a:t>خبر</a:t>
            </a:r>
            <a:r>
              <a:rPr lang="fa-IR" sz="2400" b="1" dirty="0">
                <a:solidFill>
                  <a:srgbClr val="996633"/>
                </a:solidFill>
              </a:rPr>
              <a:t>عادل در روایت</a:t>
            </a:r>
            <a:endParaRPr sz="2400" b="1" dirty="0">
              <a:solidFill>
                <a:srgbClr val="996633"/>
              </a:solidFill>
              <a:sym typeface="Arial"/>
            </a:endParaRPr>
          </a:p>
        </p:txBody>
      </p:sp>
      <p:sp>
        <p:nvSpPr>
          <p:cNvPr id="66" name="Google Shape;66;p1"/>
          <p:cNvSpPr txBox="1"/>
          <p:nvPr/>
        </p:nvSpPr>
        <p:spPr>
          <a:xfrm>
            <a:off x="-34423" y="2508586"/>
            <a:ext cx="3088604" cy="943922"/>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2667" b="1" dirty="0">
                <a:solidFill>
                  <a:srgbClr val="FF0066"/>
                </a:solidFill>
                <a:latin typeface="Arial"/>
                <a:ea typeface="Arial"/>
                <a:cs typeface="Arial"/>
                <a:sym typeface="Arial"/>
              </a:rPr>
              <a:t>آیات ناهیه از عمل به ظن</a:t>
            </a:r>
            <a:endParaRPr lang="en-US" sz="2667" b="1" dirty="0">
              <a:solidFill>
                <a:srgbClr val="FF0066"/>
              </a:solidFill>
              <a:latin typeface="Arial"/>
              <a:ea typeface="Arial"/>
              <a:cs typeface="Arial"/>
              <a:sym typeface="Arial"/>
            </a:endParaRPr>
          </a:p>
          <a:p>
            <a:pPr marL="0" lvl="1" algn="ctr" rtl="0">
              <a:buClr>
                <a:srgbClr val="000000"/>
              </a:buClr>
              <a:buSzPts val="2800"/>
            </a:pPr>
            <a:r>
              <a:rPr lang="fa-IR" sz="2667" b="1" dirty="0">
                <a:solidFill>
                  <a:srgbClr val="FF0066"/>
                </a:solidFill>
                <a:latin typeface="Arial"/>
                <a:ea typeface="Arial"/>
                <a:cs typeface="Arial"/>
                <a:sym typeface="Arial"/>
              </a:rPr>
              <a:t>(ظنون مقطوع اللاحجة)</a:t>
            </a:r>
            <a:endParaRPr sz="2667" dirty="0">
              <a:solidFill>
                <a:srgbClr val="FF0066"/>
              </a:solidFill>
              <a:latin typeface="Arial"/>
              <a:ea typeface="Arial"/>
              <a:cs typeface="Arial"/>
              <a:sym typeface="Arial"/>
            </a:endParaRPr>
          </a:p>
        </p:txBody>
      </p:sp>
      <p:sp>
        <p:nvSpPr>
          <p:cNvPr id="68" name="Google Shape;68;p1"/>
          <p:cNvSpPr txBox="1"/>
          <p:nvPr/>
        </p:nvSpPr>
        <p:spPr>
          <a:xfrm>
            <a:off x="9023709" y="5563364"/>
            <a:ext cx="2817391" cy="61549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3200" b="1" dirty="0">
                <a:solidFill>
                  <a:srgbClr val="00FF00"/>
                </a:solidFill>
                <a:latin typeface="Arial"/>
                <a:ea typeface="Arial"/>
                <a:cs typeface="Arial"/>
                <a:sym typeface="Arial"/>
              </a:rPr>
              <a:t>مفهوم آیه</a:t>
            </a:r>
            <a:endParaRPr sz="3200" dirty="0">
              <a:solidFill>
                <a:srgbClr val="00FF00"/>
              </a:solidFill>
              <a:latin typeface="Arial"/>
              <a:ea typeface="Arial"/>
              <a:cs typeface="Arial"/>
              <a:sym typeface="Arial"/>
            </a:endParaRPr>
          </a:p>
        </p:txBody>
      </p:sp>
      <p:sp>
        <p:nvSpPr>
          <p:cNvPr id="69" name="Google Shape;69;p1"/>
          <p:cNvSpPr/>
          <p:nvPr/>
        </p:nvSpPr>
        <p:spPr>
          <a:xfrm rot="12601464">
            <a:off x="8343729" y="5069538"/>
            <a:ext cx="1413396" cy="480181"/>
          </a:xfrm>
          <a:prstGeom prst="leftArrow">
            <a:avLst>
              <a:gd name="adj1" fmla="val 36149"/>
              <a:gd name="adj2" fmla="val 111885"/>
            </a:avLst>
          </a:prstGeom>
          <a:solidFill>
            <a:srgbClr val="00FF00"/>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xmlns="" id="{410A6F72-C07D-4481-A714-8B2E2751EB17}"/>
              </a:ext>
            </a:extLst>
          </p:cNvPr>
          <p:cNvSpPr/>
          <p:nvPr/>
        </p:nvSpPr>
        <p:spPr>
          <a:xfrm>
            <a:off x="155944" y="127591"/>
            <a:ext cx="11814875" cy="2372592"/>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1" anchor="ctr"/>
          <a:lstStyle/>
          <a:p>
            <a:pPr algn="ctr"/>
            <a:endParaRPr lang="fa-IR" sz="2400"/>
          </a:p>
        </p:txBody>
      </p:sp>
      <p:sp>
        <p:nvSpPr>
          <p:cNvPr id="20" name="Google Shape;69;p1">
            <a:extLst>
              <a:ext uri="{FF2B5EF4-FFF2-40B4-BE49-F238E27FC236}">
                <a16:creationId xmlns:a16="http://schemas.microsoft.com/office/drawing/2014/main" xmlns="" id="{7334703B-2D9F-4FF1-930F-6A52F7E45D08}"/>
              </a:ext>
            </a:extLst>
          </p:cNvPr>
          <p:cNvSpPr/>
          <p:nvPr/>
        </p:nvSpPr>
        <p:spPr>
          <a:xfrm rot="1757381">
            <a:off x="2891042" y="3188908"/>
            <a:ext cx="1413396" cy="480181"/>
          </a:xfrm>
          <a:prstGeom prst="leftArrow">
            <a:avLst>
              <a:gd name="adj1" fmla="val 36149"/>
              <a:gd name="adj2" fmla="val 111885"/>
            </a:avLst>
          </a:prstGeom>
          <a:solidFill>
            <a:srgbClr val="FF0066"/>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12" name="Google Shape;94;p2">
            <a:extLst>
              <a:ext uri="{FF2B5EF4-FFF2-40B4-BE49-F238E27FC236}">
                <a16:creationId xmlns:a16="http://schemas.microsoft.com/office/drawing/2014/main" xmlns="" id="{4F9D9C59-A63A-4034-8C04-4F9438F530BE}"/>
              </a:ext>
            </a:extLst>
          </p:cNvPr>
          <p:cNvSpPr/>
          <p:nvPr/>
        </p:nvSpPr>
        <p:spPr>
          <a:xfrm>
            <a:off x="10025123" y="2306216"/>
            <a:ext cx="2072492" cy="2069539"/>
          </a:xfrm>
          <a:prstGeom prst="mathMultiply">
            <a:avLst>
              <a:gd name="adj1" fmla="val 11714"/>
            </a:avLst>
          </a:prstGeom>
          <a:solidFill>
            <a:srgbClr val="FF0000"/>
          </a:solidFill>
          <a:ln w="9525" cap="flat" cmpd="sng">
            <a:solidFill>
              <a:srgbClr val="FF00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121900" tIns="60933" rIns="121900" bIns="60933" anchor="ctr" anchorCtr="0">
            <a:noAutofit/>
          </a:bodyPr>
          <a:lstStyle/>
          <a:p>
            <a:pPr algn="ctr" rtl="0">
              <a:buClr>
                <a:srgbClr val="000000"/>
              </a:buClr>
              <a:buSzPts val="1400"/>
            </a:pPr>
            <a:endParaRPr sz="1867">
              <a:solidFill>
                <a:schemeClr val="lt1"/>
              </a:solidFill>
              <a:latin typeface="Arial"/>
              <a:ea typeface="Arial"/>
              <a:cs typeface="Arial"/>
              <a:sym typeface="Arial"/>
            </a:endParaRPr>
          </a:p>
        </p:txBody>
      </p:sp>
      <p:sp>
        <p:nvSpPr>
          <p:cNvPr id="13" name="TextBox 12">
            <a:extLst>
              <a:ext uri="{FF2B5EF4-FFF2-40B4-BE49-F238E27FC236}">
                <a16:creationId xmlns:a16="http://schemas.microsoft.com/office/drawing/2014/main" xmlns="" id="{6F9DC506-7D15-43C3-B229-F7F91F86A5E0}"/>
              </a:ext>
            </a:extLst>
          </p:cNvPr>
          <p:cNvSpPr txBox="1"/>
          <p:nvPr/>
        </p:nvSpPr>
        <p:spPr>
          <a:xfrm>
            <a:off x="155945" y="1891310"/>
            <a:ext cx="1719729" cy="502766"/>
          </a:xfrm>
          <a:prstGeom prst="rect">
            <a:avLst/>
          </a:prstGeom>
          <a:noFill/>
        </p:spPr>
        <p:txBody>
          <a:bodyPr wrap="square" rtlCol="1">
            <a:spAutoFit/>
          </a:bodyPr>
          <a:lstStyle/>
          <a:p>
            <a:r>
              <a:rPr lang="en-US" sz="2667" dirty="0">
                <a:solidFill>
                  <a:schemeClr val="tx2">
                    <a:lumMod val="50000"/>
                  </a:schemeClr>
                </a:solidFill>
              </a:rPr>
              <a:t>nomov.ir</a:t>
            </a:r>
            <a:endParaRPr lang="fa-IR" sz="2667" dirty="0">
              <a:solidFill>
                <a:schemeClr val="tx2">
                  <a:lumMod val="50000"/>
                </a:schemeClr>
              </a:solidFill>
            </a:endParaRPr>
          </a:p>
        </p:txBody>
      </p:sp>
      <p:sp>
        <p:nvSpPr>
          <p:cNvPr id="14" name="Rectangle 13">
            <a:extLst>
              <a:ext uri="{FF2B5EF4-FFF2-40B4-BE49-F238E27FC236}">
                <a16:creationId xmlns:a16="http://schemas.microsoft.com/office/drawing/2014/main" xmlns="" id="{2B477E20-D049-4CE9-970A-FB2638AD1BC2}"/>
              </a:ext>
            </a:extLst>
          </p:cNvPr>
          <p:cNvSpPr/>
          <p:nvPr/>
        </p:nvSpPr>
        <p:spPr>
          <a:xfrm>
            <a:off x="247901" y="218496"/>
            <a:ext cx="11593199" cy="1446422"/>
          </a:xfrm>
          <a:prstGeom prst="rect">
            <a:avLst/>
          </a:prstGeom>
        </p:spPr>
        <p:txBody>
          <a:bodyPr wrap="square">
            <a:spAutoFit/>
          </a:bodyPr>
          <a:lstStyle/>
          <a:p>
            <a:pPr algn="just" rtl="1">
              <a:lnSpc>
                <a:spcPct val="150000"/>
              </a:lnSpc>
            </a:pPr>
            <a:r>
              <a:rPr lang="fa-IR" sz="2933" b="1" dirty="0">
                <a:cs typeface="B Nazanin" panose="00000400000000000000" pitchFamily="2" charset="-78"/>
              </a:rPr>
              <a:t>وربما يتوهم: أن للآيات الناهية جهة خصوص،... من جهة اختصاصها بغير البينة العادلة وأمثالها مما خرج عن تلك الآيات قطعا. (فرائد الاصول، ج1، ص:263)</a:t>
            </a:r>
            <a:endParaRPr lang="fa-IR" sz="2933" b="1" dirty="0"/>
          </a:p>
        </p:txBody>
      </p:sp>
      <p:cxnSp>
        <p:nvCxnSpPr>
          <p:cNvPr id="15" name="Straight Connector 14">
            <a:extLst>
              <a:ext uri="{FF2B5EF4-FFF2-40B4-BE49-F238E27FC236}">
                <a16:creationId xmlns:a16="http://schemas.microsoft.com/office/drawing/2014/main" xmlns="" id="{D8397AEC-7A20-4B0B-9A13-F3ED0371531B}"/>
              </a:ext>
            </a:extLst>
          </p:cNvPr>
          <p:cNvCxnSpPr/>
          <p:nvPr/>
        </p:nvCxnSpPr>
        <p:spPr>
          <a:xfrm>
            <a:off x="155944" y="1891309"/>
            <a:ext cx="11814875" cy="0"/>
          </a:xfrm>
          <a:prstGeom prst="line">
            <a:avLst/>
          </a:prstGeom>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xmlns="" id="{8FC38670-537A-4C0D-B40C-CCCB67DFCE2D}"/>
              </a:ext>
            </a:extLst>
          </p:cNvPr>
          <p:cNvSpPr txBox="1"/>
          <p:nvPr/>
        </p:nvSpPr>
        <p:spPr>
          <a:xfrm>
            <a:off x="10037135" y="1891310"/>
            <a:ext cx="1933684" cy="502766"/>
          </a:xfrm>
          <a:prstGeom prst="rect">
            <a:avLst/>
          </a:prstGeom>
          <a:noFill/>
        </p:spPr>
        <p:txBody>
          <a:bodyPr wrap="square" rtlCol="1">
            <a:spAutoFit/>
          </a:bodyPr>
          <a:lstStyle/>
          <a:p>
            <a:r>
              <a:rPr lang="en-US" sz="2667" dirty="0">
                <a:solidFill>
                  <a:schemeClr val="tx2">
                    <a:lumMod val="50000"/>
                  </a:schemeClr>
                </a:solidFill>
              </a:rPr>
              <a:t>e-o-258(4)</a:t>
            </a:r>
            <a:endParaRPr lang="fa-IR" sz="2667" dirty="0">
              <a:solidFill>
                <a:schemeClr val="tx2">
                  <a:lumMod val="50000"/>
                </a:schemeClr>
              </a:solidFill>
            </a:endParaRPr>
          </a:p>
        </p:txBody>
      </p:sp>
    </p:spTree>
    <p:extLst>
      <p:ext uri="{BB962C8B-B14F-4D97-AF65-F5344CB8AC3E}">
        <p14:creationId xmlns:p14="http://schemas.microsoft.com/office/powerpoint/2010/main" val="552470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61" name="Google Shape;61;p1"/>
          <p:cNvSpPr/>
          <p:nvPr/>
        </p:nvSpPr>
        <p:spPr>
          <a:xfrm>
            <a:off x="2386104" y="3510053"/>
            <a:ext cx="960000" cy="960000"/>
          </a:xfrm>
          <a:prstGeom prst="ellipse">
            <a:avLst/>
          </a:prstGeom>
          <a:noFill/>
          <a:ln w="38100" cap="flat" cmpd="sng">
            <a:solidFill>
              <a:srgbClr val="FF0066"/>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xmlns="" id="{410A6F72-C07D-4481-A714-8B2E2751EB17}"/>
              </a:ext>
            </a:extLst>
          </p:cNvPr>
          <p:cNvSpPr/>
          <p:nvPr/>
        </p:nvSpPr>
        <p:spPr>
          <a:xfrm>
            <a:off x="163163" y="116691"/>
            <a:ext cx="11814875" cy="2372592"/>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1" anchor="ctr"/>
          <a:lstStyle/>
          <a:p>
            <a:pPr algn="ctr"/>
            <a:endParaRPr lang="fa-IR" sz="2400"/>
          </a:p>
        </p:txBody>
      </p:sp>
      <p:sp>
        <p:nvSpPr>
          <p:cNvPr id="11" name="Google Shape;61;p1">
            <a:extLst>
              <a:ext uri="{FF2B5EF4-FFF2-40B4-BE49-F238E27FC236}">
                <a16:creationId xmlns:a16="http://schemas.microsoft.com/office/drawing/2014/main" xmlns="" id="{A1883D3C-3D62-476B-8C31-932912983EC2}"/>
              </a:ext>
            </a:extLst>
          </p:cNvPr>
          <p:cNvSpPr/>
          <p:nvPr/>
        </p:nvSpPr>
        <p:spPr>
          <a:xfrm>
            <a:off x="1666104" y="2790053"/>
            <a:ext cx="2400000" cy="2400000"/>
          </a:xfrm>
          <a:prstGeom prst="ellipse">
            <a:avLst/>
          </a:prstGeom>
          <a:noFill/>
          <a:ln w="38100" cap="flat" cmpd="sng">
            <a:solidFill>
              <a:srgbClr val="0099FF"/>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12" name="Google Shape;69;p1">
            <a:extLst>
              <a:ext uri="{FF2B5EF4-FFF2-40B4-BE49-F238E27FC236}">
                <a16:creationId xmlns:a16="http://schemas.microsoft.com/office/drawing/2014/main" xmlns="" id="{4358796D-1F5D-4FFE-97A7-542B39615474}"/>
              </a:ext>
            </a:extLst>
          </p:cNvPr>
          <p:cNvSpPr/>
          <p:nvPr/>
        </p:nvSpPr>
        <p:spPr>
          <a:xfrm>
            <a:off x="1199464" y="3453472"/>
            <a:ext cx="741417" cy="279371"/>
          </a:xfrm>
          <a:prstGeom prst="leftArrow">
            <a:avLst>
              <a:gd name="adj1" fmla="val 26203"/>
              <a:gd name="adj2" fmla="val 120928"/>
            </a:avLst>
          </a:prstGeom>
          <a:solidFill>
            <a:srgbClr val="0099FF"/>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13" name="Google Shape;66;p1">
            <a:extLst>
              <a:ext uri="{FF2B5EF4-FFF2-40B4-BE49-F238E27FC236}">
                <a16:creationId xmlns:a16="http://schemas.microsoft.com/office/drawing/2014/main" xmlns="" id="{AC63DAEB-136F-41FE-BA7F-CD1383739CFF}"/>
              </a:ext>
            </a:extLst>
          </p:cNvPr>
          <p:cNvSpPr txBox="1"/>
          <p:nvPr/>
        </p:nvSpPr>
        <p:spPr>
          <a:xfrm>
            <a:off x="63395" y="3147317"/>
            <a:ext cx="1254543" cy="861720"/>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2400" b="1" dirty="0">
                <a:solidFill>
                  <a:srgbClr val="0099FF"/>
                </a:solidFill>
                <a:latin typeface="Arial"/>
                <a:ea typeface="Arial"/>
                <a:cs typeface="Arial"/>
                <a:sym typeface="Arial"/>
              </a:rPr>
              <a:t>اکرم العلماء</a:t>
            </a:r>
            <a:endParaRPr sz="2400" dirty="0">
              <a:solidFill>
                <a:srgbClr val="0099FF"/>
              </a:solidFill>
              <a:latin typeface="Arial"/>
              <a:ea typeface="Arial"/>
              <a:cs typeface="Arial"/>
              <a:sym typeface="Arial"/>
            </a:endParaRPr>
          </a:p>
        </p:txBody>
      </p:sp>
      <p:sp>
        <p:nvSpPr>
          <p:cNvPr id="14" name="Google Shape;69;p1">
            <a:extLst>
              <a:ext uri="{FF2B5EF4-FFF2-40B4-BE49-F238E27FC236}">
                <a16:creationId xmlns:a16="http://schemas.microsoft.com/office/drawing/2014/main" xmlns="" id="{1C320D5A-F886-4C6C-84C4-4883111EF70C}"/>
              </a:ext>
            </a:extLst>
          </p:cNvPr>
          <p:cNvSpPr/>
          <p:nvPr/>
        </p:nvSpPr>
        <p:spPr>
          <a:xfrm rot="20645915" flipH="1">
            <a:off x="3203082" y="3581683"/>
            <a:ext cx="1523877" cy="266613"/>
          </a:xfrm>
          <a:prstGeom prst="leftArrow">
            <a:avLst>
              <a:gd name="adj1" fmla="val 26203"/>
              <a:gd name="adj2" fmla="val 120928"/>
            </a:avLst>
          </a:prstGeom>
          <a:solidFill>
            <a:srgbClr val="FF0066"/>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15" name="Google Shape;66;p1">
            <a:extLst>
              <a:ext uri="{FF2B5EF4-FFF2-40B4-BE49-F238E27FC236}">
                <a16:creationId xmlns:a16="http://schemas.microsoft.com/office/drawing/2014/main" xmlns="" id="{A245BDC7-3C83-411A-AAD0-2D1A76D6D9E1}"/>
              </a:ext>
            </a:extLst>
          </p:cNvPr>
          <p:cNvSpPr txBox="1"/>
          <p:nvPr/>
        </p:nvSpPr>
        <p:spPr>
          <a:xfrm>
            <a:off x="2088358" y="2931812"/>
            <a:ext cx="1523877" cy="61549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1600" b="1" dirty="0">
                <a:solidFill>
                  <a:srgbClr val="00FF00"/>
                </a:solidFill>
                <a:latin typeface="Arial"/>
                <a:ea typeface="Arial"/>
                <a:cs typeface="Arial"/>
                <a:sym typeface="Arial"/>
              </a:rPr>
              <a:t>الحکماء و الفقهاء مطلقا</a:t>
            </a:r>
            <a:endParaRPr sz="1600" dirty="0">
              <a:solidFill>
                <a:srgbClr val="00FF00"/>
              </a:solidFill>
              <a:latin typeface="Arial"/>
              <a:ea typeface="Arial"/>
              <a:cs typeface="Arial"/>
              <a:sym typeface="Arial"/>
            </a:endParaRPr>
          </a:p>
        </p:txBody>
      </p:sp>
      <p:sp>
        <p:nvSpPr>
          <p:cNvPr id="16" name="Google Shape;66;p1">
            <a:extLst>
              <a:ext uri="{FF2B5EF4-FFF2-40B4-BE49-F238E27FC236}">
                <a16:creationId xmlns:a16="http://schemas.microsoft.com/office/drawing/2014/main" xmlns="" id="{95BF90A3-195C-4ED4-B6A3-9E7D0118D366}"/>
              </a:ext>
            </a:extLst>
          </p:cNvPr>
          <p:cNvSpPr txBox="1"/>
          <p:nvPr/>
        </p:nvSpPr>
        <p:spPr>
          <a:xfrm>
            <a:off x="1658824" y="3613546"/>
            <a:ext cx="741417" cy="69750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en-US" sz="3733" b="1" dirty="0">
                <a:solidFill>
                  <a:srgbClr val="00FF00"/>
                </a:solidFill>
              </a:rPr>
              <a:t>+</a:t>
            </a:r>
            <a:endParaRPr sz="3733" dirty="0">
              <a:solidFill>
                <a:srgbClr val="00FF00"/>
              </a:solidFill>
              <a:latin typeface="Arial"/>
              <a:ea typeface="Arial"/>
              <a:cs typeface="Arial"/>
              <a:sym typeface="Arial"/>
            </a:endParaRPr>
          </a:p>
        </p:txBody>
      </p:sp>
      <p:sp>
        <p:nvSpPr>
          <p:cNvPr id="17" name="Google Shape;66;p1">
            <a:extLst>
              <a:ext uri="{FF2B5EF4-FFF2-40B4-BE49-F238E27FC236}">
                <a16:creationId xmlns:a16="http://schemas.microsoft.com/office/drawing/2014/main" xmlns="" id="{12B2BFA7-6375-4479-84BC-34BDFABCFE10}"/>
              </a:ext>
            </a:extLst>
          </p:cNvPr>
          <p:cNvSpPr txBox="1"/>
          <p:nvPr/>
        </p:nvSpPr>
        <p:spPr>
          <a:xfrm>
            <a:off x="2104166" y="4613699"/>
            <a:ext cx="1523877" cy="369277"/>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1600" b="1" dirty="0">
                <a:solidFill>
                  <a:srgbClr val="00FF00"/>
                </a:solidFill>
                <a:latin typeface="Arial"/>
                <a:ea typeface="Arial"/>
                <a:cs typeface="Arial"/>
                <a:sym typeface="Arial"/>
              </a:rPr>
              <a:t>العدول من النحاة</a:t>
            </a:r>
            <a:endParaRPr sz="1600" dirty="0">
              <a:solidFill>
                <a:srgbClr val="00FF00"/>
              </a:solidFill>
              <a:latin typeface="Arial"/>
              <a:ea typeface="Arial"/>
              <a:cs typeface="Arial"/>
              <a:sym typeface="Arial"/>
            </a:endParaRPr>
          </a:p>
        </p:txBody>
      </p:sp>
      <p:sp>
        <p:nvSpPr>
          <p:cNvPr id="18" name="Google Shape;61;p1">
            <a:extLst>
              <a:ext uri="{FF2B5EF4-FFF2-40B4-BE49-F238E27FC236}">
                <a16:creationId xmlns:a16="http://schemas.microsoft.com/office/drawing/2014/main" xmlns="" id="{094FDFB2-F574-4FC0-9CB5-03CD55435559}"/>
              </a:ext>
            </a:extLst>
          </p:cNvPr>
          <p:cNvSpPr/>
          <p:nvPr/>
        </p:nvSpPr>
        <p:spPr>
          <a:xfrm>
            <a:off x="6522371" y="4338840"/>
            <a:ext cx="2400000" cy="2400000"/>
          </a:xfrm>
          <a:prstGeom prst="ellipse">
            <a:avLst/>
          </a:prstGeom>
          <a:noFill/>
          <a:ln w="38100" cap="flat" cmpd="sng">
            <a:solidFill>
              <a:srgbClr val="00FF00"/>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19" name="Google Shape;61;p1">
            <a:extLst>
              <a:ext uri="{FF2B5EF4-FFF2-40B4-BE49-F238E27FC236}">
                <a16:creationId xmlns:a16="http://schemas.microsoft.com/office/drawing/2014/main" xmlns="" id="{729A9074-7F1A-47E9-8673-A00B621506B4}"/>
              </a:ext>
            </a:extLst>
          </p:cNvPr>
          <p:cNvSpPr/>
          <p:nvPr/>
        </p:nvSpPr>
        <p:spPr>
          <a:xfrm>
            <a:off x="8033660" y="4351379"/>
            <a:ext cx="2400000" cy="2400000"/>
          </a:xfrm>
          <a:prstGeom prst="ellipse">
            <a:avLst/>
          </a:prstGeom>
          <a:noFill/>
          <a:ln w="38100" cap="flat" cmpd="sng">
            <a:solidFill>
              <a:srgbClr val="996633"/>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21" name="Google Shape;66;p1">
            <a:extLst>
              <a:ext uri="{FF2B5EF4-FFF2-40B4-BE49-F238E27FC236}">
                <a16:creationId xmlns:a16="http://schemas.microsoft.com/office/drawing/2014/main" xmlns="" id="{5C0ABB1F-1BA6-41A6-83FE-57EEEC38B19F}"/>
              </a:ext>
            </a:extLst>
          </p:cNvPr>
          <p:cNvSpPr txBox="1"/>
          <p:nvPr/>
        </p:nvSpPr>
        <p:spPr>
          <a:xfrm>
            <a:off x="4290356" y="3155818"/>
            <a:ext cx="1523877" cy="492388"/>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2400" b="1" dirty="0">
                <a:solidFill>
                  <a:srgbClr val="FF0066"/>
                </a:solidFill>
                <a:latin typeface="Arial"/>
                <a:ea typeface="Arial"/>
                <a:cs typeface="Arial"/>
                <a:sym typeface="Arial"/>
              </a:rPr>
              <a:t>دوم</a:t>
            </a:r>
            <a:endParaRPr sz="2400" dirty="0">
              <a:solidFill>
                <a:srgbClr val="FF0066"/>
              </a:solidFill>
              <a:latin typeface="Arial"/>
              <a:ea typeface="Arial"/>
              <a:cs typeface="Arial"/>
              <a:sym typeface="Arial"/>
            </a:endParaRPr>
          </a:p>
        </p:txBody>
      </p:sp>
      <p:sp>
        <p:nvSpPr>
          <p:cNvPr id="22" name="Google Shape;66;p1">
            <a:extLst>
              <a:ext uri="{FF2B5EF4-FFF2-40B4-BE49-F238E27FC236}">
                <a16:creationId xmlns:a16="http://schemas.microsoft.com/office/drawing/2014/main" xmlns="" id="{73227F47-0F06-4525-AF0B-E0C72038E2CE}"/>
              </a:ext>
            </a:extLst>
          </p:cNvPr>
          <p:cNvSpPr txBox="1"/>
          <p:nvPr/>
        </p:nvSpPr>
        <p:spPr>
          <a:xfrm>
            <a:off x="6516020" y="4898532"/>
            <a:ext cx="1674656" cy="1231052"/>
          </a:xfrm>
          <a:prstGeom prst="rect">
            <a:avLst/>
          </a:prstGeom>
          <a:noFill/>
          <a:ln>
            <a:noFill/>
          </a:ln>
        </p:spPr>
        <p:txBody>
          <a:bodyPr spcFirstLastPara="1" wrap="square" lIns="121900" tIns="60933" rIns="121900" bIns="60933" anchor="ctr" anchorCtr="0">
            <a:spAutoFit/>
          </a:bodyPr>
          <a:lstStyle/>
          <a:p>
            <a:pPr marL="0" lvl="1" algn="ctr" rtl="0">
              <a:lnSpc>
                <a:spcPct val="150000"/>
              </a:lnSpc>
              <a:buClr>
                <a:srgbClr val="000000"/>
              </a:buClr>
              <a:buSzPts val="2800"/>
            </a:pPr>
            <a:r>
              <a:rPr lang="fa-IR" sz="1600" b="1" dirty="0">
                <a:solidFill>
                  <a:srgbClr val="00FF00"/>
                </a:solidFill>
                <a:latin typeface="Arial"/>
                <a:ea typeface="Arial"/>
                <a:cs typeface="Arial"/>
                <a:sym typeface="Arial"/>
              </a:rPr>
              <a:t>النحوی العادل</a:t>
            </a:r>
          </a:p>
          <a:p>
            <a:pPr marL="0" lvl="1" algn="ctr" rtl="0">
              <a:lnSpc>
                <a:spcPct val="150000"/>
              </a:lnSpc>
              <a:buClr>
                <a:srgbClr val="000000"/>
              </a:buClr>
              <a:buSzPts val="2800"/>
            </a:pPr>
            <a:r>
              <a:rPr lang="fa-IR" sz="1600" b="1" dirty="0">
                <a:solidFill>
                  <a:srgbClr val="00FF00"/>
                </a:solidFill>
              </a:rPr>
              <a:t>الحکیم العادل</a:t>
            </a:r>
          </a:p>
          <a:p>
            <a:pPr marL="0" lvl="1" algn="ctr" rtl="0">
              <a:lnSpc>
                <a:spcPct val="150000"/>
              </a:lnSpc>
              <a:buClr>
                <a:srgbClr val="000000"/>
              </a:buClr>
              <a:buSzPts val="2800"/>
            </a:pPr>
            <a:r>
              <a:rPr lang="fa-IR" sz="1600" b="1" dirty="0">
                <a:solidFill>
                  <a:srgbClr val="00FF00"/>
                </a:solidFill>
                <a:latin typeface="Arial"/>
                <a:ea typeface="Arial"/>
                <a:cs typeface="Arial"/>
                <a:sym typeface="Arial"/>
              </a:rPr>
              <a:t>و سایرعدول العلماء</a:t>
            </a:r>
            <a:endParaRPr sz="1600" dirty="0">
              <a:solidFill>
                <a:srgbClr val="00FF00"/>
              </a:solidFill>
              <a:latin typeface="Arial"/>
              <a:ea typeface="Arial"/>
              <a:cs typeface="Arial"/>
              <a:sym typeface="Arial"/>
            </a:endParaRPr>
          </a:p>
        </p:txBody>
      </p:sp>
      <p:sp>
        <p:nvSpPr>
          <p:cNvPr id="23" name="Google Shape;69;p1">
            <a:extLst>
              <a:ext uri="{FF2B5EF4-FFF2-40B4-BE49-F238E27FC236}">
                <a16:creationId xmlns:a16="http://schemas.microsoft.com/office/drawing/2014/main" xmlns="" id="{1B40839B-3981-459A-A482-8561FDCE7A66}"/>
              </a:ext>
            </a:extLst>
          </p:cNvPr>
          <p:cNvSpPr/>
          <p:nvPr/>
        </p:nvSpPr>
        <p:spPr>
          <a:xfrm rot="20744481">
            <a:off x="5702747" y="5812022"/>
            <a:ext cx="960000" cy="258852"/>
          </a:xfrm>
          <a:prstGeom prst="leftArrow">
            <a:avLst>
              <a:gd name="adj1" fmla="val 26203"/>
              <a:gd name="adj2" fmla="val 120928"/>
            </a:avLst>
          </a:prstGeom>
          <a:solidFill>
            <a:srgbClr val="00FF00"/>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4" name="Google Shape;66;p1">
            <a:extLst>
              <a:ext uri="{FF2B5EF4-FFF2-40B4-BE49-F238E27FC236}">
                <a16:creationId xmlns:a16="http://schemas.microsoft.com/office/drawing/2014/main" xmlns="" id="{AE64D373-F45F-4E5D-84BC-E15C6F4C5C54}"/>
              </a:ext>
            </a:extLst>
          </p:cNvPr>
          <p:cNvSpPr txBox="1"/>
          <p:nvPr/>
        </p:nvSpPr>
        <p:spPr>
          <a:xfrm>
            <a:off x="4229375" y="6017516"/>
            <a:ext cx="1674656" cy="369277"/>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1600" b="1" dirty="0">
                <a:solidFill>
                  <a:srgbClr val="00FF00"/>
                </a:solidFill>
                <a:latin typeface="Arial"/>
                <a:ea typeface="Arial"/>
                <a:cs typeface="Arial"/>
                <a:sym typeface="Arial"/>
              </a:rPr>
              <a:t>جمع بین اول و دوم</a:t>
            </a:r>
            <a:endParaRPr sz="1600" dirty="0">
              <a:solidFill>
                <a:srgbClr val="00FF00"/>
              </a:solidFill>
              <a:latin typeface="Arial"/>
              <a:ea typeface="Arial"/>
              <a:cs typeface="Arial"/>
              <a:sym typeface="Arial"/>
            </a:endParaRPr>
          </a:p>
        </p:txBody>
      </p:sp>
      <p:sp>
        <p:nvSpPr>
          <p:cNvPr id="25" name="Google Shape;66;p1">
            <a:extLst>
              <a:ext uri="{FF2B5EF4-FFF2-40B4-BE49-F238E27FC236}">
                <a16:creationId xmlns:a16="http://schemas.microsoft.com/office/drawing/2014/main" xmlns="" id="{26ED5255-3E4B-4531-A0B7-37223E671056}"/>
              </a:ext>
            </a:extLst>
          </p:cNvPr>
          <p:cNvSpPr txBox="1"/>
          <p:nvPr/>
        </p:nvSpPr>
        <p:spPr>
          <a:xfrm>
            <a:off x="7885046" y="5107980"/>
            <a:ext cx="1254543" cy="861720"/>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2400" b="1" dirty="0">
                <a:solidFill>
                  <a:srgbClr val="0099FF"/>
                </a:solidFill>
                <a:latin typeface="Arial"/>
                <a:ea typeface="Arial"/>
                <a:cs typeface="Arial"/>
                <a:sym typeface="Arial"/>
              </a:rPr>
              <a:t>الحکیم</a:t>
            </a:r>
          </a:p>
          <a:p>
            <a:pPr marL="0" lvl="1" algn="ctr" rtl="0">
              <a:buClr>
                <a:srgbClr val="000000"/>
              </a:buClr>
              <a:buSzPts val="2800"/>
            </a:pPr>
            <a:r>
              <a:rPr lang="fa-IR" sz="2400" b="1" dirty="0">
                <a:solidFill>
                  <a:srgbClr val="0099FF"/>
                </a:solidFill>
              </a:rPr>
              <a:t>الفاسق</a:t>
            </a:r>
            <a:endParaRPr sz="2400" dirty="0">
              <a:solidFill>
                <a:srgbClr val="0099FF"/>
              </a:solidFill>
              <a:latin typeface="Arial"/>
              <a:ea typeface="Arial"/>
              <a:cs typeface="Arial"/>
              <a:sym typeface="Arial"/>
            </a:endParaRPr>
          </a:p>
        </p:txBody>
      </p:sp>
      <p:sp>
        <p:nvSpPr>
          <p:cNvPr id="26" name="Google Shape;66;p1">
            <a:extLst>
              <a:ext uri="{FF2B5EF4-FFF2-40B4-BE49-F238E27FC236}">
                <a16:creationId xmlns:a16="http://schemas.microsoft.com/office/drawing/2014/main" xmlns="" id="{FD004F78-F90B-4353-A894-9C71F7FFE292}"/>
              </a:ext>
            </a:extLst>
          </p:cNvPr>
          <p:cNvSpPr txBox="1"/>
          <p:nvPr/>
        </p:nvSpPr>
        <p:spPr>
          <a:xfrm>
            <a:off x="9021040" y="5107980"/>
            <a:ext cx="1418717" cy="861720"/>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2400" b="1" dirty="0">
                <a:solidFill>
                  <a:srgbClr val="996633"/>
                </a:solidFill>
                <a:latin typeface="Arial"/>
                <a:ea typeface="Arial"/>
                <a:cs typeface="Arial"/>
                <a:sym typeface="Arial"/>
              </a:rPr>
              <a:t>النحوی الفاسق</a:t>
            </a:r>
            <a:endParaRPr sz="2400" dirty="0">
              <a:solidFill>
                <a:srgbClr val="996633"/>
              </a:solidFill>
              <a:latin typeface="Arial"/>
              <a:ea typeface="Arial"/>
              <a:cs typeface="Arial"/>
              <a:sym typeface="Arial"/>
            </a:endParaRPr>
          </a:p>
        </p:txBody>
      </p:sp>
      <p:sp>
        <p:nvSpPr>
          <p:cNvPr id="27" name="Google Shape;69;p1">
            <a:extLst>
              <a:ext uri="{FF2B5EF4-FFF2-40B4-BE49-F238E27FC236}">
                <a16:creationId xmlns:a16="http://schemas.microsoft.com/office/drawing/2014/main" xmlns="" id="{188D5CD3-22DE-4CF7-B9DE-2C2D38B43FB8}"/>
              </a:ext>
            </a:extLst>
          </p:cNvPr>
          <p:cNvSpPr/>
          <p:nvPr/>
        </p:nvSpPr>
        <p:spPr>
          <a:xfrm rot="855519" flipH="1">
            <a:off x="10293283" y="5812022"/>
            <a:ext cx="960000" cy="258852"/>
          </a:xfrm>
          <a:prstGeom prst="leftArrow">
            <a:avLst>
              <a:gd name="adj1" fmla="val 26203"/>
              <a:gd name="adj2" fmla="val 120928"/>
            </a:avLst>
          </a:prstGeom>
          <a:solidFill>
            <a:srgbClr val="996633"/>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8" name="Google Shape;66;p1">
            <a:extLst>
              <a:ext uri="{FF2B5EF4-FFF2-40B4-BE49-F238E27FC236}">
                <a16:creationId xmlns:a16="http://schemas.microsoft.com/office/drawing/2014/main" xmlns="" id="{1E266D35-E9CE-410D-8EEC-224FF89D4B65}"/>
              </a:ext>
            </a:extLst>
          </p:cNvPr>
          <p:cNvSpPr txBox="1"/>
          <p:nvPr/>
        </p:nvSpPr>
        <p:spPr>
          <a:xfrm>
            <a:off x="10773283" y="5883390"/>
            <a:ext cx="1418717" cy="492388"/>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IR" sz="2400" b="1" dirty="0">
                <a:solidFill>
                  <a:srgbClr val="996633"/>
                </a:solidFill>
                <a:latin typeface="Arial"/>
                <a:ea typeface="Arial"/>
                <a:cs typeface="Arial"/>
                <a:sym typeface="Arial"/>
              </a:rPr>
              <a:t>سوم</a:t>
            </a:r>
            <a:endParaRPr sz="2400" dirty="0">
              <a:solidFill>
                <a:srgbClr val="996633"/>
              </a:solidFill>
              <a:latin typeface="Arial"/>
              <a:ea typeface="Arial"/>
              <a:cs typeface="Arial"/>
              <a:sym typeface="Arial"/>
            </a:endParaRPr>
          </a:p>
        </p:txBody>
      </p:sp>
      <p:sp>
        <p:nvSpPr>
          <p:cNvPr id="29" name="Google Shape;66;p1">
            <a:extLst>
              <a:ext uri="{FF2B5EF4-FFF2-40B4-BE49-F238E27FC236}">
                <a16:creationId xmlns:a16="http://schemas.microsoft.com/office/drawing/2014/main" xmlns="" id="{7FE4DA39-6F0A-4AC6-B278-CC34D4417B01}"/>
              </a:ext>
            </a:extLst>
          </p:cNvPr>
          <p:cNvSpPr txBox="1"/>
          <p:nvPr/>
        </p:nvSpPr>
        <p:spPr>
          <a:xfrm>
            <a:off x="8246459" y="2445480"/>
            <a:ext cx="3786997" cy="1785050"/>
          </a:xfrm>
          <a:prstGeom prst="rect">
            <a:avLst/>
          </a:prstGeom>
          <a:noFill/>
          <a:ln>
            <a:noFill/>
          </a:ln>
        </p:spPr>
        <p:txBody>
          <a:bodyPr spcFirstLastPara="1" wrap="square" lIns="121900" tIns="60933" rIns="121900" bIns="60933" anchor="ctr" anchorCtr="0">
            <a:spAutoFit/>
          </a:bodyPr>
          <a:lstStyle/>
          <a:p>
            <a:pPr marL="0" lvl="1" rtl="0">
              <a:lnSpc>
                <a:spcPct val="150000"/>
              </a:lnSpc>
              <a:buClr>
                <a:srgbClr val="000000"/>
              </a:buClr>
              <a:buSzPts val="2800"/>
            </a:pPr>
            <a:r>
              <a:rPr lang="fa-IR" sz="2400" b="1" dirty="0">
                <a:solidFill>
                  <a:srgbClr val="0099FF"/>
                </a:solidFill>
                <a:latin typeface="Arial"/>
                <a:ea typeface="Arial"/>
                <a:cs typeface="Arial"/>
                <a:sym typeface="Arial"/>
              </a:rPr>
              <a:t>اول: اکرم العلماء</a:t>
            </a:r>
          </a:p>
          <a:p>
            <a:pPr marL="0" lvl="1" rtl="0">
              <a:lnSpc>
                <a:spcPct val="150000"/>
              </a:lnSpc>
              <a:buClr>
                <a:srgbClr val="000000"/>
              </a:buClr>
              <a:buSzPts val="2800"/>
            </a:pPr>
            <a:r>
              <a:rPr lang="fa-IR" sz="2400" b="1" dirty="0">
                <a:solidFill>
                  <a:srgbClr val="FF0066"/>
                </a:solidFill>
              </a:rPr>
              <a:t>دوم: لاتکرم فساق النحاة</a:t>
            </a:r>
          </a:p>
          <a:p>
            <a:pPr marL="0" lvl="1" rtl="0">
              <a:lnSpc>
                <a:spcPct val="150000"/>
              </a:lnSpc>
              <a:buClr>
                <a:srgbClr val="000000"/>
              </a:buClr>
              <a:buSzPts val="2800"/>
            </a:pPr>
            <a:r>
              <a:rPr lang="fa-IR" sz="2400" b="1" dirty="0">
                <a:solidFill>
                  <a:srgbClr val="996633"/>
                </a:solidFill>
                <a:latin typeface="Arial"/>
                <a:ea typeface="Arial"/>
                <a:cs typeface="Arial"/>
                <a:sym typeface="Arial"/>
              </a:rPr>
              <a:t>سوم: لاتکرم الفساق من العلما</a:t>
            </a:r>
            <a:r>
              <a:rPr lang="fa-IR" sz="2400" b="1" dirty="0">
                <a:solidFill>
                  <a:srgbClr val="996633"/>
                </a:solidFill>
              </a:rPr>
              <a:t>ء</a:t>
            </a:r>
            <a:endParaRPr sz="2400" dirty="0">
              <a:solidFill>
                <a:srgbClr val="996633"/>
              </a:solidFill>
              <a:sym typeface="Arial"/>
            </a:endParaRPr>
          </a:p>
        </p:txBody>
      </p:sp>
      <p:sp>
        <p:nvSpPr>
          <p:cNvPr id="5" name="Arrow: Chevron 4">
            <a:extLst>
              <a:ext uri="{FF2B5EF4-FFF2-40B4-BE49-F238E27FC236}">
                <a16:creationId xmlns:a16="http://schemas.microsoft.com/office/drawing/2014/main" xmlns="" id="{89D22F04-E65D-4BE5-9F89-27A12ABF154D}"/>
              </a:ext>
            </a:extLst>
          </p:cNvPr>
          <p:cNvSpPr/>
          <p:nvPr/>
        </p:nvSpPr>
        <p:spPr>
          <a:xfrm rot="1043109">
            <a:off x="4572547" y="4522784"/>
            <a:ext cx="433056" cy="523928"/>
          </a:xfrm>
          <a:prstGeom prst="chevron">
            <a:avLst>
              <a:gd name="adj" fmla="val 58834"/>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400">
              <a:solidFill>
                <a:schemeClr val="tx1"/>
              </a:solidFill>
            </a:endParaRPr>
          </a:p>
        </p:txBody>
      </p:sp>
      <p:sp>
        <p:nvSpPr>
          <p:cNvPr id="37" name="Arrow: Chevron 36">
            <a:extLst>
              <a:ext uri="{FF2B5EF4-FFF2-40B4-BE49-F238E27FC236}">
                <a16:creationId xmlns:a16="http://schemas.microsoft.com/office/drawing/2014/main" xmlns="" id="{80E3B517-012D-4BBF-9167-ECB62BFF93A4}"/>
              </a:ext>
            </a:extLst>
          </p:cNvPr>
          <p:cNvSpPr/>
          <p:nvPr/>
        </p:nvSpPr>
        <p:spPr>
          <a:xfrm rot="1043109">
            <a:off x="4835765" y="4613393"/>
            <a:ext cx="433056" cy="523928"/>
          </a:xfrm>
          <a:prstGeom prst="chevron">
            <a:avLst>
              <a:gd name="adj" fmla="val 58834"/>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400">
              <a:solidFill>
                <a:schemeClr val="tx1"/>
              </a:solidFill>
            </a:endParaRPr>
          </a:p>
        </p:txBody>
      </p:sp>
      <p:sp>
        <p:nvSpPr>
          <p:cNvPr id="38" name="Arrow: Chevron 37">
            <a:extLst>
              <a:ext uri="{FF2B5EF4-FFF2-40B4-BE49-F238E27FC236}">
                <a16:creationId xmlns:a16="http://schemas.microsoft.com/office/drawing/2014/main" xmlns="" id="{73A3E97D-F4EB-4F54-93D9-4C586FEE0A20}"/>
              </a:ext>
            </a:extLst>
          </p:cNvPr>
          <p:cNvSpPr/>
          <p:nvPr/>
        </p:nvSpPr>
        <p:spPr>
          <a:xfrm rot="1043109">
            <a:off x="5104201" y="4695387"/>
            <a:ext cx="433056" cy="523928"/>
          </a:xfrm>
          <a:prstGeom prst="chevron">
            <a:avLst>
              <a:gd name="adj" fmla="val 58834"/>
            </a:avLst>
          </a:prstGeom>
          <a:no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400">
              <a:solidFill>
                <a:schemeClr val="tx1"/>
              </a:solidFill>
            </a:endParaRPr>
          </a:p>
        </p:txBody>
      </p:sp>
      <p:sp>
        <p:nvSpPr>
          <p:cNvPr id="39" name="Google Shape;94;p2">
            <a:extLst>
              <a:ext uri="{FF2B5EF4-FFF2-40B4-BE49-F238E27FC236}">
                <a16:creationId xmlns:a16="http://schemas.microsoft.com/office/drawing/2014/main" xmlns="" id="{6CE759EC-B550-497D-BC49-5FC83B499A87}"/>
              </a:ext>
            </a:extLst>
          </p:cNvPr>
          <p:cNvSpPr/>
          <p:nvPr/>
        </p:nvSpPr>
        <p:spPr>
          <a:xfrm>
            <a:off x="45314" y="4765721"/>
            <a:ext cx="2072492" cy="2069539"/>
          </a:xfrm>
          <a:prstGeom prst="mathMultiply">
            <a:avLst>
              <a:gd name="adj1" fmla="val 11714"/>
            </a:avLst>
          </a:prstGeom>
          <a:solidFill>
            <a:srgbClr val="FF0000"/>
          </a:solidFill>
          <a:ln w="9525" cap="flat" cmpd="sng">
            <a:solidFill>
              <a:srgbClr val="FF00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121900" tIns="60933" rIns="121900" bIns="60933" anchor="ctr" anchorCtr="0">
            <a:noAutofit/>
          </a:bodyPr>
          <a:lstStyle/>
          <a:p>
            <a:pPr algn="ctr" rtl="0">
              <a:buClr>
                <a:srgbClr val="000000"/>
              </a:buClr>
              <a:buSzPts val="1400"/>
            </a:pPr>
            <a:endParaRPr sz="1867">
              <a:solidFill>
                <a:schemeClr val="lt1"/>
              </a:solidFill>
              <a:latin typeface="Arial"/>
              <a:ea typeface="Arial"/>
              <a:cs typeface="Arial"/>
              <a:sym typeface="Arial"/>
            </a:endParaRPr>
          </a:p>
        </p:txBody>
      </p:sp>
      <p:sp>
        <p:nvSpPr>
          <p:cNvPr id="40" name="TextBox 39">
            <a:extLst>
              <a:ext uri="{FF2B5EF4-FFF2-40B4-BE49-F238E27FC236}">
                <a16:creationId xmlns:a16="http://schemas.microsoft.com/office/drawing/2014/main" xmlns="" id="{E717DA14-C8E8-48DE-8637-34D9DF9A5F91}"/>
              </a:ext>
            </a:extLst>
          </p:cNvPr>
          <p:cNvSpPr txBox="1"/>
          <p:nvPr/>
        </p:nvSpPr>
        <p:spPr>
          <a:xfrm>
            <a:off x="155945" y="1891310"/>
            <a:ext cx="1719729" cy="502766"/>
          </a:xfrm>
          <a:prstGeom prst="rect">
            <a:avLst/>
          </a:prstGeom>
          <a:noFill/>
        </p:spPr>
        <p:txBody>
          <a:bodyPr wrap="square" rtlCol="1">
            <a:spAutoFit/>
          </a:bodyPr>
          <a:lstStyle/>
          <a:p>
            <a:r>
              <a:rPr lang="en-US" sz="2667" dirty="0">
                <a:solidFill>
                  <a:schemeClr val="tx2">
                    <a:lumMod val="50000"/>
                  </a:schemeClr>
                </a:solidFill>
              </a:rPr>
              <a:t>nomov.ir</a:t>
            </a:r>
            <a:endParaRPr lang="fa-IR" sz="2667" dirty="0">
              <a:solidFill>
                <a:schemeClr val="tx2">
                  <a:lumMod val="50000"/>
                </a:schemeClr>
              </a:solidFill>
            </a:endParaRPr>
          </a:p>
        </p:txBody>
      </p:sp>
      <p:sp>
        <p:nvSpPr>
          <p:cNvPr id="30" name="Rectangle 29">
            <a:extLst>
              <a:ext uri="{FF2B5EF4-FFF2-40B4-BE49-F238E27FC236}">
                <a16:creationId xmlns:a16="http://schemas.microsoft.com/office/drawing/2014/main" xmlns="" id="{3580FB65-E4DA-416E-83A3-4C6377C427A4}"/>
              </a:ext>
            </a:extLst>
          </p:cNvPr>
          <p:cNvSpPr/>
          <p:nvPr/>
        </p:nvSpPr>
        <p:spPr>
          <a:xfrm>
            <a:off x="276255" y="133432"/>
            <a:ext cx="11593199" cy="1754326"/>
          </a:xfrm>
          <a:prstGeom prst="rect">
            <a:avLst/>
          </a:prstGeom>
        </p:spPr>
        <p:txBody>
          <a:bodyPr wrap="square">
            <a:spAutoFit/>
          </a:bodyPr>
          <a:lstStyle/>
          <a:p>
            <a:pPr algn="just" rtl="1">
              <a:lnSpc>
                <a:spcPct val="150000"/>
              </a:lnSpc>
            </a:pPr>
            <a:r>
              <a:rPr lang="fa-IR" sz="2400" b="1" dirty="0">
                <a:cs typeface="B Nazanin" panose="00000400000000000000" pitchFamily="2" charset="-78"/>
              </a:rPr>
              <a:t>فإذا ورد: أكرم العلماء، ثم قام الدليل على عدم وجوب إكرام جماعة من فساقهم، ثم ورد دليل ثالث على عدم وجوب إكرام مطلق الفساق منهم، فلا مجال لتوهم تخصيص العام بالخاص الأول أولا، ثم جعل النسبة بينه وبين الخاص الثاني عموما من وجه (فرائد الاصول، ج1، ص:264)</a:t>
            </a:r>
            <a:endParaRPr lang="fa-IR" sz="2400" dirty="0"/>
          </a:p>
        </p:txBody>
      </p:sp>
      <p:cxnSp>
        <p:nvCxnSpPr>
          <p:cNvPr id="31" name="Straight Connector 30">
            <a:extLst>
              <a:ext uri="{FF2B5EF4-FFF2-40B4-BE49-F238E27FC236}">
                <a16:creationId xmlns:a16="http://schemas.microsoft.com/office/drawing/2014/main" xmlns="" id="{213FD693-DBD7-4A1F-81E6-6D843B767122}"/>
              </a:ext>
            </a:extLst>
          </p:cNvPr>
          <p:cNvCxnSpPr/>
          <p:nvPr/>
        </p:nvCxnSpPr>
        <p:spPr>
          <a:xfrm>
            <a:off x="155944" y="1891309"/>
            <a:ext cx="11814875" cy="0"/>
          </a:xfrm>
          <a:prstGeom prst="line">
            <a:avLst/>
          </a:prstGeom>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xmlns="" id="{B61AC71D-5B09-483E-886A-BCADC115B2A7}"/>
              </a:ext>
            </a:extLst>
          </p:cNvPr>
          <p:cNvSpPr txBox="1"/>
          <p:nvPr/>
        </p:nvSpPr>
        <p:spPr>
          <a:xfrm>
            <a:off x="10037135" y="1891310"/>
            <a:ext cx="1933684" cy="502766"/>
          </a:xfrm>
          <a:prstGeom prst="rect">
            <a:avLst/>
          </a:prstGeom>
          <a:noFill/>
        </p:spPr>
        <p:txBody>
          <a:bodyPr wrap="square" rtlCol="1">
            <a:spAutoFit/>
          </a:bodyPr>
          <a:lstStyle/>
          <a:p>
            <a:r>
              <a:rPr lang="en-US" sz="2667" dirty="0">
                <a:solidFill>
                  <a:schemeClr val="tx2">
                    <a:lumMod val="50000"/>
                  </a:schemeClr>
                </a:solidFill>
              </a:rPr>
              <a:t>e-o-258(5)</a:t>
            </a:r>
            <a:endParaRPr lang="fa-IR" sz="2667" dirty="0">
              <a:solidFill>
                <a:schemeClr val="tx2">
                  <a:lumMod val="50000"/>
                </a:schemeClr>
              </a:solidFill>
            </a:endParaRPr>
          </a:p>
        </p:txBody>
      </p:sp>
    </p:spTree>
    <p:extLst>
      <p:ext uri="{BB962C8B-B14F-4D97-AF65-F5344CB8AC3E}">
        <p14:creationId xmlns:p14="http://schemas.microsoft.com/office/powerpoint/2010/main" val="2027471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322</Words>
  <Application>Microsoft Office PowerPoint</Application>
  <PresentationFormat>Widescreen</PresentationFormat>
  <Paragraphs>64</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 Nazanin</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3</cp:revision>
  <dcterms:created xsi:type="dcterms:W3CDTF">2022-03-13T05:29:35Z</dcterms:created>
  <dcterms:modified xsi:type="dcterms:W3CDTF">2022-03-13T05:31:13Z</dcterms:modified>
</cp:coreProperties>
</file>