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B92D3B4A-7D30-410A-A6DB-03920CEAF2C2}" type="datetimeFigureOut">
              <a:rPr lang="fa-IR" smtClean="0"/>
              <a:t>08/10/1443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2C55C87-A95D-4656-8F47-557593DC558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64109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758472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41635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fa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4691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5"/>
          <p:cNvSpPr txBox="1">
            <a:spLocks noGrp="1"/>
          </p:cNvSpPr>
          <p:nvPr>
            <p:ph type="title" hasCustomPrompt="1"/>
          </p:nvPr>
        </p:nvSpPr>
        <p:spPr>
          <a:xfrm>
            <a:off x="415600" y="1474833"/>
            <a:ext cx="11360800" cy="26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48" name="Google Shape;48;p15"/>
          <p:cNvSpPr txBox="1">
            <a:spLocks noGrp="1"/>
          </p:cNvSpPr>
          <p:nvPr>
            <p:ph type="body" idx="1"/>
          </p:nvPr>
        </p:nvSpPr>
        <p:spPr>
          <a:xfrm>
            <a:off x="415600" y="4202967"/>
            <a:ext cx="11360800" cy="173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9" name="Google Shape;49;p15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fa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160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7"/>
          <p:cNvSpPr txBox="1">
            <a:spLocks noGrp="1"/>
          </p:cNvSpPr>
          <p:nvPr>
            <p:ph type="title"/>
          </p:nvPr>
        </p:nvSpPr>
        <p:spPr>
          <a:xfrm>
            <a:off x="415600" y="2867800"/>
            <a:ext cx="11360800" cy="112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17" name="Google Shape;17;p7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fa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8760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8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8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1" name="Google Shape;21;p8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fa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3176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9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9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3332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5" name="Google Shape;25;p9"/>
          <p:cNvSpPr txBox="1">
            <a:spLocks noGrp="1"/>
          </p:cNvSpPr>
          <p:nvPr>
            <p:ph type="body" idx="2"/>
          </p:nvPr>
        </p:nvSpPr>
        <p:spPr>
          <a:xfrm>
            <a:off x="6443200" y="1536633"/>
            <a:ext cx="53332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6" name="Google Shape;26;p9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fa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8101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0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0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fa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4440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1"/>
          <p:cNvSpPr txBox="1">
            <a:spLocks noGrp="1"/>
          </p:cNvSpPr>
          <p:nvPr>
            <p:ph type="title"/>
          </p:nvPr>
        </p:nvSpPr>
        <p:spPr>
          <a:xfrm>
            <a:off x="415600" y="740800"/>
            <a:ext cx="3744000" cy="100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32" name="Google Shape;32;p11"/>
          <p:cNvSpPr txBox="1">
            <a:spLocks noGrp="1"/>
          </p:cNvSpPr>
          <p:nvPr>
            <p:ph type="body" idx="1"/>
          </p:nvPr>
        </p:nvSpPr>
        <p:spPr>
          <a:xfrm>
            <a:off x="415600" y="1852800"/>
            <a:ext cx="3744000" cy="423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0639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1pPr>
            <a:lvl2pPr marL="1219170" lvl="1" indent="-40639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33" name="Google Shape;33;p1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fa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4896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2"/>
          <p:cNvSpPr txBox="1">
            <a:spLocks noGrp="1"/>
          </p:cNvSpPr>
          <p:nvPr>
            <p:ph type="title"/>
          </p:nvPr>
        </p:nvSpPr>
        <p:spPr>
          <a:xfrm>
            <a:off x="653667" y="600200"/>
            <a:ext cx="8490400" cy="545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  <p:sp>
        <p:nvSpPr>
          <p:cNvPr id="36" name="Google Shape;36;p1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fa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282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3"/>
          <p:cNvSpPr/>
          <p:nvPr/>
        </p:nvSpPr>
        <p:spPr>
          <a:xfrm>
            <a:off x="6096000" y="-167"/>
            <a:ext cx="6096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SzPts val="1400"/>
              <a:buFont typeface="Arial"/>
              <a:buNone/>
            </a:pPr>
            <a:endParaRPr sz="1867" kern="0">
              <a:solidFill>
                <a:srgbClr val="000000"/>
              </a:solidFill>
              <a:ea typeface="Arial"/>
              <a:cs typeface="Arial"/>
              <a:sym typeface="Arial"/>
            </a:endParaRPr>
          </a:p>
        </p:txBody>
      </p:sp>
      <p:sp>
        <p:nvSpPr>
          <p:cNvPr id="39" name="Google Shape;39;p13"/>
          <p:cNvSpPr txBox="1">
            <a:spLocks noGrp="1"/>
          </p:cNvSpPr>
          <p:nvPr>
            <p:ph type="title"/>
          </p:nvPr>
        </p:nvSpPr>
        <p:spPr>
          <a:xfrm>
            <a:off x="354000" y="1644233"/>
            <a:ext cx="5393600" cy="19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9pPr>
          </a:lstStyle>
          <a:p>
            <a:endParaRPr/>
          </a:p>
        </p:txBody>
      </p:sp>
      <p:sp>
        <p:nvSpPr>
          <p:cNvPr id="40" name="Google Shape;40;p13"/>
          <p:cNvSpPr txBox="1">
            <a:spLocks noGrp="1"/>
          </p:cNvSpPr>
          <p:nvPr>
            <p:ph type="subTitle" idx="1"/>
          </p:nvPr>
        </p:nvSpPr>
        <p:spPr>
          <a:xfrm>
            <a:off x="354000" y="3737433"/>
            <a:ext cx="5393600" cy="164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9pPr>
          </a:lstStyle>
          <a:p>
            <a:endParaRPr/>
          </a:p>
        </p:txBody>
      </p:sp>
      <p:sp>
        <p:nvSpPr>
          <p:cNvPr id="41" name="Google Shape;41;p13"/>
          <p:cNvSpPr txBox="1">
            <a:spLocks noGrp="1"/>
          </p:cNvSpPr>
          <p:nvPr>
            <p:ph type="body" idx="2"/>
          </p:nvPr>
        </p:nvSpPr>
        <p:spPr>
          <a:xfrm>
            <a:off x="6586000" y="965433"/>
            <a:ext cx="5116000" cy="492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609585" lvl="0" indent="-457189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2" name="Google Shape;42;p13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fa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4751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4"/>
          <p:cNvSpPr txBox="1">
            <a:spLocks noGrp="1"/>
          </p:cNvSpPr>
          <p:nvPr>
            <p:ph type="body" idx="1"/>
          </p:nvPr>
        </p:nvSpPr>
        <p:spPr>
          <a:xfrm>
            <a:off x="415600" y="5640767"/>
            <a:ext cx="7998400" cy="8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609585" lvl="0" indent="-3047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5" name="Google Shape;45;p1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fa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6066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fa" kern="0">
                <a:solidFill>
                  <a:srgbClr val="595959"/>
                </a:solidFill>
              </a:rPr>
              <a:pPr/>
              <a:t>‹#›</a:t>
            </a:fld>
            <a:endParaRPr kern="0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378213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Google Shape;54;p1">
            <a:extLst>
              <a:ext uri="{FF2B5EF4-FFF2-40B4-BE49-F238E27FC236}">
                <a16:creationId xmlns:a16="http://schemas.microsoft.com/office/drawing/2014/main" xmlns="" id="{B6F49B5E-5EEA-4EA0-AE49-5826DAF8DA83}"/>
              </a:ext>
            </a:extLst>
          </p:cNvPr>
          <p:cNvCxnSpPr>
            <a:cxnSpLocks/>
          </p:cNvCxnSpPr>
          <p:nvPr/>
        </p:nvCxnSpPr>
        <p:spPr>
          <a:xfrm flipV="1">
            <a:off x="5758122" y="4970447"/>
            <a:ext cx="1435125" cy="750299"/>
          </a:xfrm>
          <a:prstGeom prst="straightConnector1">
            <a:avLst/>
          </a:prstGeom>
          <a:noFill/>
          <a:ln w="114300" cap="flat" cmpd="sng">
            <a:solidFill>
              <a:srgbClr val="A2C4C9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6" name="Google Shape;55;p1">
            <a:extLst>
              <a:ext uri="{FF2B5EF4-FFF2-40B4-BE49-F238E27FC236}">
                <a16:creationId xmlns:a16="http://schemas.microsoft.com/office/drawing/2014/main" xmlns="" id="{1950302D-1B69-4684-8A59-3559149D681B}"/>
              </a:ext>
            </a:extLst>
          </p:cNvPr>
          <p:cNvCxnSpPr>
            <a:cxnSpLocks/>
            <a:endCxn id="61" idx="6"/>
          </p:cNvCxnSpPr>
          <p:nvPr/>
        </p:nvCxnSpPr>
        <p:spPr>
          <a:xfrm flipV="1">
            <a:off x="5324337" y="4554651"/>
            <a:ext cx="1928492" cy="966296"/>
          </a:xfrm>
          <a:prstGeom prst="straightConnector1">
            <a:avLst/>
          </a:prstGeom>
          <a:noFill/>
          <a:ln w="114300" cap="flat" cmpd="sng">
            <a:solidFill>
              <a:srgbClr val="A2C4C9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7" name="Google Shape;56;p1">
            <a:extLst>
              <a:ext uri="{FF2B5EF4-FFF2-40B4-BE49-F238E27FC236}">
                <a16:creationId xmlns:a16="http://schemas.microsoft.com/office/drawing/2014/main" xmlns="" id="{072564F0-07C1-452E-973C-E9B506B37A79}"/>
              </a:ext>
            </a:extLst>
          </p:cNvPr>
          <p:cNvCxnSpPr>
            <a:cxnSpLocks/>
          </p:cNvCxnSpPr>
          <p:nvPr/>
        </p:nvCxnSpPr>
        <p:spPr>
          <a:xfrm flipV="1">
            <a:off x="5063977" y="4194142"/>
            <a:ext cx="2188851" cy="1074369"/>
          </a:xfrm>
          <a:prstGeom prst="straightConnector1">
            <a:avLst/>
          </a:prstGeom>
          <a:noFill/>
          <a:ln w="114300" cap="flat" cmpd="sng">
            <a:solidFill>
              <a:srgbClr val="A2C4C9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8" name="Google Shape;57;p1">
            <a:extLst>
              <a:ext uri="{FF2B5EF4-FFF2-40B4-BE49-F238E27FC236}">
                <a16:creationId xmlns:a16="http://schemas.microsoft.com/office/drawing/2014/main" xmlns="" id="{BB37B49C-672D-469D-9090-0290609E5175}"/>
              </a:ext>
            </a:extLst>
          </p:cNvPr>
          <p:cNvCxnSpPr>
            <a:cxnSpLocks/>
          </p:cNvCxnSpPr>
          <p:nvPr/>
        </p:nvCxnSpPr>
        <p:spPr>
          <a:xfrm flipV="1">
            <a:off x="4877256" y="3881931"/>
            <a:ext cx="2189485" cy="1059875"/>
          </a:xfrm>
          <a:prstGeom prst="straightConnector1">
            <a:avLst/>
          </a:prstGeom>
          <a:noFill/>
          <a:ln w="114300" cap="flat" cmpd="sng">
            <a:solidFill>
              <a:srgbClr val="A2C4C9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9" name="Google Shape;58;p1">
            <a:extLst>
              <a:ext uri="{FF2B5EF4-FFF2-40B4-BE49-F238E27FC236}">
                <a16:creationId xmlns:a16="http://schemas.microsoft.com/office/drawing/2014/main" xmlns="" id="{D6809167-F402-460F-A626-2EF5F1661024}"/>
              </a:ext>
            </a:extLst>
          </p:cNvPr>
          <p:cNvCxnSpPr>
            <a:cxnSpLocks/>
          </p:cNvCxnSpPr>
          <p:nvPr/>
        </p:nvCxnSpPr>
        <p:spPr>
          <a:xfrm flipV="1">
            <a:off x="4851333" y="3613469"/>
            <a:ext cx="1947481" cy="901347"/>
          </a:xfrm>
          <a:prstGeom prst="straightConnector1">
            <a:avLst/>
          </a:prstGeom>
          <a:noFill/>
          <a:ln w="114300" cap="flat" cmpd="sng">
            <a:solidFill>
              <a:srgbClr val="A2C4C9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0" name="Google Shape;59;p1">
            <a:extLst>
              <a:ext uri="{FF2B5EF4-FFF2-40B4-BE49-F238E27FC236}">
                <a16:creationId xmlns:a16="http://schemas.microsoft.com/office/drawing/2014/main" xmlns="" id="{B63015DF-7264-4D8F-B398-D01AF59CE65C}"/>
              </a:ext>
            </a:extLst>
          </p:cNvPr>
          <p:cNvCxnSpPr>
            <a:cxnSpLocks/>
          </p:cNvCxnSpPr>
          <p:nvPr/>
        </p:nvCxnSpPr>
        <p:spPr>
          <a:xfrm flipV="1">
            <a:off x="4956428" y="3410679"/>
            <a:ext cx="1448851" cy="654364"/>
          </a:xfrm>
          <a:prstGeom prst="straightConnector1">
            <a:avLst/>
          </a:prstGeom>
          <a:noFill/>
          <a:ln w="114300" cap="flat" cmpd="sng">
            <a:solidFill>
              <a:srgbClr val="A2C4C9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1" name="Google Shape;61;p1"/>
          <p:cNvSpPr/>
          <p:nvPr/>
        </p:nvSpPr>
        <p:spPr>
          <a:xfrm>
            <a:off x="4852828" y="3354651"/>
            <a:ext cx="2400000" cy="2400000"/>
          </a:xfrm>
          <a:prstGeom prst="ellipse">
            <a:avLst/>
          </a:prstGeom>
          <a:noFill/>
          <a:ln w="88900" cap="flat" cmpd="sng">
            <a:solidFill>
              <a:srgbClr val="0C5AD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SzPts val="1400"/>
              <a:buFont typeface="Arial"/>
              <a:buNone/>
            </a:pPr>
            <a:endParaRPr sz="1867" kern="0" dirty="0">
              <a:solidFill>
                <a:srgbClr val="000000"/>
              </a:solidFill>
              <a:ea typeface="Arial"/>
              <a:cs typeface="Arial"/>
              <a:sym typeface="Arial"/>
            </a:endParaRPr>
          </a:p>
        </p:txBody>
      </p:sp>
      <p:sp>
        <p:nvSpPr>
          <p:cNvPr id="63" name="Google Shape;63;p1"/>
          <p:cNvSpPr txBox="1"/>
          <p:nvPr/>
        </p:nvSpPr>
        <p:spPr>
          <a:xfrm flipH="1">
            <a:off x="5084624" y="2767733"/>
            <a:ext cx="1907187" cy="9026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ctr" rtl="0">
              <a:buClr>
                <a:srgbClr val="000000"/>
              </a:buClr>
              <a:buSzPts val="2900"/>
              <a:buFont typeface="Arial"/>
              <a:buNone/>
            </a:pPr>
            <a:r>
              <a:rPr lang="fa" sz="2133" b="1" kern="0" dirty="0">
                <a:solidFill>
                  <a:srgbClr val="FF0000"/>
                </a:solidFill>
                <a:ea typeface="Arial"/>
                <a:sym typeface="Arial"/>
              </a:rPr>
              <a:t>خبر واحد</a:t>
            </a:r>
            <a:r>
              <a:rPr lang="fa-IR" sz="2133" b="1" kern="0" dirty="0">
                <a:solidFill>
                  <a:srgbClr val="FF0000"/>
                </a:solidFill>
                <a:ea typeface="Arial"/>
                <a:sym typeface="Arial"/>
              </a:rPr>
              <a:t> </a:t>
            </a:r>
            <a:r>
              <a:rPr lang="fa-IR" sz="2133" b="1" kern="0" dirty="0">
                <a:solidFill>
                  <a:srgbClr val="FF0000"/>
                </a:solidFill>
                <a:sym typeface="Arial"/>
              </a:rPr>
              <a:t>از فاسق</a:t>
            </a:r>
          </a:p>
          <a:p>
            <a:pPr algn="ctr" rtl="0">
              <a:buClr>
                <a:srgbClr val="000000"/>
              </a:buClr>
              <a:buSzPts val="2900"/>
              <a:buFont typeface="Arial"/>
              <a:buNone/>
            </a:pPr>
            <a:endParaRPr sz="2133" kern="0" dirty="0">
              <a:solidFill>
                <a:srgbClr val="000000"/>
              </a:solidFill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"/>
          <p:cNvSpPr txBox="1"/>
          <p:nvPr/>
        </p:nvSpPr>
        <p:spPr>
          <a:xfrm flipH="1">
            <a:off x="5070013" y="3923732"/>
            <a:ext cx="1936408" cy="12310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ctr" rtl="0">
              <a:buClr>
                <a:srgbClr val="000000"/>
              </a:buClr>
              <a:buSzPts val="1800"/>
              <a:buFont typeface="Arial"/>
              <a:buNone/>
            </a:pPr>
            <a:r>
              <a:rPr lang="fa" sz="3200" b="1" kern="0" dirty="0">
                <a:solidFill>
                  <a:srgbClr val="0C5ADB"/>
                </a:solidFill>
                <a:ea typeface="Arial"/>
                <a:sym typeface="Arial"/>
              </a:rPr>
              <a:t>خبر واحد از عادل</a:t>
            </a:r>
            <a:endParaRPr sz="3200" b="1" kern="0" dirty="0">
              <a:solidFill>
                <a:srgbClr val="0C5ADB"/>
              </a:solidFill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1"/>
          <p:cNvSpPr txBox="1"/>
          <p:nvPr/>
        </p:nvSpPr>
        <p:spPr>
          <a:xfrm>
            <a:off x="8321814" y="5571805"/>
            <a:ext cx="2817391" cy="533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ctr" anchorCtr="0">
            <a:spAutoFit/>
          </a:bodyPr>
          <a:lstStyle/>
          <a:p>
            <a:pPr marL="0" lvl="1" algn="ctr" rtl="0">
              <a:buClr>
                <a:srgbClr val="000000"/>
              </a:buClr>
              <a:buSzPts val="2800"/>
            </a:pPr>
            <a:r>
              <a:rPr lang="fa" sz="2667" b="1" kern="0" dirty="0">
                <a:solidFill>
                  <a:srgbClr val="1155CC"/>
                </a:solidFill>
                <a:ea typeface="Arial"/>
                <a:sym typeface="Arial"/>
              </a:rPr>
              <a:t>مفهوم مخالفه</a:t>
            </a:r>
            <a:endParaRPr sz="2667" kern="0" dirty="0">
              <a:solidFill>
                <a:srgbClr val="000000"/>
              </a:solidFill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1"/>
          <p:cNvSpPr txBox="1"/>
          <p:nvPr/>
        </p:nvSpPr>
        <p:spPr>
          <a:xfrm>
            <a:off x="670549" y="2992444"/>
            <a:ext cx="2817391" cy="6154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ctr" anchorCtr="0">
            <a:spAutoFit/>
          </a:bodyPr>
          <a:lstStyle/>
          <a:p>
            <a:pPr marL="0" lvl="1" algn="ctr" rtl="0">
              <a:buClr>
                <a:srgbClr val="000000"/>
              </a:buClr>
              <a:buSzPts val="2800"/>
            </a:pPr>
            <a:r>
              <a:rPr lang="fa" sz="3200" b="1" kern="0" dirty="0">
                <a:solidFill>
                  <a:srgbClr val="FF0000"/>
                </a:solidFill>
                <a:ea typeface="Arial"/>
                <a:sym typeface="Arial"/>
              </a:rPr>
              <a:t>تعلیل</a:t>
            </a:r>
            <a:endParaRPr sz="3200" kern="0" dirty="0">
              <a:solidFill>
                <a:srgbClr val="FF0000"/>
              </a:solidFill>
              <a:ea typeface="Arial"/>
              <a:cs typeface="Arial"/>
              <a:sym typeface="Arial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410A6F72-C07D-4481-A714-8B2E2751EB17}"/>
              </a:ext>
            </a:extLst>
          </p:cNvPr>
          <p:cNvSpPr/>
          <p:nvPr/>
        </p:nvSpPr>
        <p:spPr>
          <a:xfrm>
            <a:off x="155944" y="127591"/>
            <a:ext cx="11814875" cy="2372592"/>
          </a:xfrm>
          <a:prstGeom prst="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1" anchor="ctr"/>
          <a:lstStyle/>
          <a:p>
            <a:pPr algn="ctr" rtl="0">
              <a:buClr>
                <a:srgbClr val="000000"/>
              </a:buClr>
              <a:buFont typeface="Arial"/>
              <a:buNone/>
            </a:pPr>
            <a:endParaRPr lang="fa-IR" sz="1867" kern="0">
              <a:solidFill>
                <a:srgbClr val="212121"/>
              </a:solidFill>
              <a:sym typeface="Arial"/>
            </a:endParaRPr>
          </a:p>
        </p:txBody>
      </p:sp>
      <p:sp>
        <p:nvSpPr>
          <p:cNvPr id="20" name="Google Shape;69;p1">
            <a:extLst>
              <a:ext uri="{FF2B5EF4-FFF2-40B4-BE49-F238E27FC236}">
                <a16:creationId xmlns:a16="http://schemas.microsoft.com/office/drawing/2014/main" xmlns="" id="{7334703B-2D9F-4FF1-930F-6A52F7E45D08}"/>
              </a:ext>
            </a:extLst>
          </p:cNvPr>
          <p:cNvSpPr/>
          <p:nvPr/>
        </p:nvSpPr>
        <p:spPr>
          <a:xfrm rot="1757381">
            <a:off x="3142895" y="3744042"/>
            <a:ext cx="1413396" cy="480181"/>
          </a:xfrm>
          <a:prstGeom prst="leftArrow">
            <a:avLst>
              <a:gd name="adj1" fmla="val 33448"/>
              <a:gd name="adj2" fmla="val 96507"/>
            </a:avLst>
          </a:prstGeom>
          <a:solidFill>
            <a:srgbClr val="FF000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SzPts val="1400"/>
              <a:buFont typeface="Arial"/>
              <a:buNone/>
            </a:pPr>
            <a:endParaRPr sz="1867" kern="0" dirty="0">
              <a:solidFill>
                <a:srgbClr val="000000"/>
              </a:solidFill>
              <a:ea typeface="Arial"/>
              <a:cs typeface="Arial"/>
              <a:sym typeface="Arial"/>
            </a:endParaRPr>
          </a:p>
        </p:txBody>
      </p:sp>
      <p:sp>
        <p:nvSpPr>
          <p:cNvPr id="60" name="Google Shape;60;p1"/>
          <p:cNvSpPr/>
          <p:nvPr/>
        </p:nvSpPr>
        <p:spPr>
          <a:xfrm>
            <a:off x="4132828" y="2619264"/>
            <a:ext cx="3840000" cy="3840000"/>
          </a:xfrm>
          <a:prstGeom prst="ellipse">
            <a:avLst/>
          </a:prstGeom>
          <a:noFill/>
          <a:ln w="889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SzPts val="1400"/>
              <a:buFont typeface="Arial"/>
              <a:buNone/>
            </a:pPr>
            <a:endParaRPr sz="1867" kern="0" dirty="0">
              <a:solidFill>
                <a:srgbClr val="000000"/>
              </a:solidFill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1"/>
          <p:cNvSpPr/>
          <p:nvPr/>
        </p:nvSpPr>
        <p:spPr>
          <a:xfrm rot="12601464">
            <a:off x="6903520" y="5117308"/>
            <a:ext cx="1909113" cy="480181"/>
          </a:xfrm>
          <a:prstGeom prst="leftArrow">
            <a:avLst>
              <a:gd name="adj1" fmla="val 35198"/>
              <a:gd name="adj2" fmla="val 101773"/>
            </a:avLst>
          </a:prstGeom>
          <a:solidFill>
            <a:srgbClr val="0C5ADB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SzPts val="1400"/>
              <a:buFont typeface="Arial"/>
              <a:buNone/>
            </a:pPr>
            <a:endParaRPr sz="1867" kern="0">
              <a:solidFill>
                <a:srgbClr val="000000"/>
              </a:solidFill>
              <a:ea typeface="Arial"/>
              <a:cs typeface="Arial"/>
              <a:sym typeface="Arial"/>
            </a:endParaRPr>
          </a:p>
        </p:txBody>
      </p:sp>
      <p:sp>
        <p:nvSpPr>
          <p:cNvPr id="33" name="Google Shape;94;p2">
            <a:extLst>
              <a:ext uri="{FF2B5EF4-FFF2-40B4-BE49-F238E27FC236}">
                <a16:creationId xmlns:a16="http://schemas.microsoft.com/office/drawing/2014/main" xmlns="" id="{FAC79483-1D6C-42D6-9D92-E8E5D37033A2}"/>
              </a:ext>
            </a:extLst>
          </p:cNvPr>
          <p:cNvSpPr/>
          <p:nvPr/>
        </p:nvSpPr>
        <p:spPr>
          <a:xfrm>
            <a:off x="10025123" y="2306216"/>
            <a:ext cx="2072492" cy="2069539"/>
          </a:xfrm>
          <a:prstGeom prst="mathMultiply">
            <a:avLst>
              <a:gd name="adj1" fmla="val 11714"/>
            </a:avLst>
          </a:prstGeom>
          <a:solidFill>
            <a:srgbClr val="FF0000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509"/>
              </a:srgbClr>
            </a:outerShdw>
          </a:effectLst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 rtl="0">
              <a:buClr>
                <a:srgbClr val="000000"/>
              </a:buClr>
              <a:buSzPts val="1400"/>
              <a:buFont typeface="Arial"/>
              <a:buNone/>
            </a:pPr>
            <a:endParaRPr sz="1867" kern="0">
              <a:solidFill>
                <a:srgbClr val="FFFFFF"/>
              </a:solidFill>
              <a:ea typeface="Arial"/>
              <a:cs typeface="Arial"/>
              <a:sym typeface="Arial"/>
            </a:endParaRPr>
          </a:p>
        </p:txBody>
      </p:sp>
      <p:sp>
        <p:nvSpPr>
          <p:cNvPr id="23" name="Google Shape;106;p3">
            <a:extLst>
              <a:ext uri="{FF2B5EF4-FFF2-40B4-BE49-F238E27FC236}">
                <a16:creationId xmlns:a16="http://schemas.microsoft.com/office/drawing/2014/main" xmlns="" id="{859FCD68-A8BB-4B38-B1F9-D07B118FCCC2}"/>
              </a:ext>
            </a:extLst>
          </p:cNvPr>
          <p:cNvSpPr txBox="1"/>
          <p:nvPr/>
        </p:nvSpPr>
        <p:spPr>
          <a:xfrm>
            <a:off x="765713" y="3505854"/>
            <a:ext cx="2552800" cy="533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ctr" rtl="0">
              <a:buClr>
                <a:srgbClr val="000000"/>
              </a:buClr>
              <a:buSzPts val="1400"/>
              <a:buFont typeface="Arial"/>
              <a:buNone/>
            </a:pPr>
            <a:r>
              <a:rPr lang="fa" sz="1867" kern="0" dirty="0">
                <a:solidFill>
                  <a:srgbClr val="FF0000"/>
                </a:solidFill>
                <a:ea typeface="Arial"/>
                <a:sym typeface="Arial"/>
              </a:rPr>
              <a:t>(عدم حجیت هر خبر ظنی)</a:t>
            </a:r>
            <a:endParaRPr sz="1867" kern="0" dirty="0">
              <a:solidFill>
                <a:srgbClr val="FF0000"/>
              </a:solidFill>
              <a:ea typeface="Arial"/>
              <a:cs typeface="Arial"/>
              <a:sym typeface="Arial"/>
            </a:endParaRPr>
          </a:p>
        </p:txBody>
      </p:sp>
      <p:sp>
        <p:nvSpPr>
          <p:cNvPr id="24" name="Google Shape;107;p3">
            <a:extLst>
              <a:ext uri="{FF2B5EF4-FFF2-40B4-BE49-F238E27FC236}">
                <a16:creationId xmlns:a16="http://schemas.microsoft.com/office/drawing/2014/main" xmlns="" id="{E6793B9D-09E9-42F4-B425-1AFF2CAB75DC}"/>
              </a:ext>
            </a:extLst>
          </p:cNvPr>
          <p:cNvSpPr txBox="1"/>
          <p:nvPr/>
        </p:nvSpPr>
        <p:spPr>
          <a:xfrm>
            <a:off x="8195308" y="6019067"/>
            <a:ext cx="3070400" cy="533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ctr" rtl="0">
              <a:buClr>
                <a:srgbClr val="000000"/>
              </a:buClr>
              <a:buSzPts val="1400"/>
              <a:buFont typeface="Arial"/>
              <a:buNone/>
            </a:pPr>
            <a:r>
              <a:rPr lang="fa" sz="1867" kern="0" dirty="0">
                <a:solidFill>
                  <a:srgbClr val="1155CC"/>
                </a:solidFill>
                <a:ea typeface="Arial"/>
                <a:sym typeface="Arial"/>
              </a:rPr>
              <a:t>(حجیت خبر ظنی_ خبر عادل)</a:t>
            </a:r>
            <a:endParaRPr sz="1867" kern="0" dirty="0">
              <a:solidFill>
                <a:srgbClr val="1155CC"/>
              </a:solidFill>
              <a:ea typeface="Arial"/>
              <a:cs typeface="Arial"/>
              <a:sym typeface="Arial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xmlns="" id="{9C76AF30-25B0-44A1-B141-8A982BFFDD50}"/>
              </a:ext>
            </a:extLst>
          </p:cNvPr>
          <p:cNvSpPr txBox="1"/>
          <p:nvPr/>
        </p:nvSpPr>
        <p:spPr>
          <a:xfrm>
            <a:off x="155945" y="1891310"/>
            <a:ext cx="1719729" cy="50276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r>
              <a:rPr lang="en-US" sz="2667" kern="0" dirty="0">
                <a:solidFill>
                  <a:srgbClr val="EEEEEE">
                    <a:lumMod val="50000"/>
                  </a:srgbClr>
                </a:solidFill>
                <a:cs typeface="Arial"/>
                <a:sym typeface="Arial"/>
              </a:rPr>
              <a:t>nomov.ir</a:t>
            </a:r>
            <a:endParaRPr lang="fa-IR" sz="2667" kern="0" dirty="0">
              <a:solidFill>
                <a:srgbClr val="EEEEEE">
                  <a:lumMod val="50000"/>
                </a:srgbClr>
              </a:solidFill>
              <a:sym typeface="Arial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466E390B-7594-4703-B2EA-126A537C1297}"/>
              </a:ext>
            </a:extLst>
          </p:cNvPr>
          <p:cNvSpPr/>
          <p:nvPr/>
        </p:nvSpPr>
        <p:spPr>
          <a:xfrm>
            <a:off x="310814" y="288992"/>
            <a:ext cx="11511517" cy="1323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Clr>
                <a:srgbClr val="000000"/>
              </a:buClr>
              <a:buFont typeface="Arial"/>
              <a:buNone/>
            </a:pPr>
            <a:r>
              <a:rPr lang="fa-IR" sz="2667" b="1" kern="0" dirty="0">
                <a:solidFill>
                  <a:srgbClr val="000000"/>
                </a:solidFill>
                <a:cs typeface="B Nazanin" panose="00000400000000000000" pitchFamily="2" charset="-78"/>
                <a:sym typeface="Arial"/>
              </a:rPr>
              <a:t>الخبر المفيد للعلم خارج عن المنطوق والمفهوم معا، فيكون المفهوم أخص مطلقا من عموم التعليل (فرائد الاصول، ج1، ص:259)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xmlns="" id="{A3B86965-F666-43A3-99B3-2B825DA731A9}"/>
              </a:ext>
            </a:extLst>
          </p:cNvPr>
          <p:cNvCxnSpPr/>
          <p:nvPr/>
        </p:nvCxnSpPr>
        <p:spPr>
          <a:xfrm>
            <a:off x="155944" y="1891309"/>
            <a:ext cx="1181487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FECFE5CB-1190-48D0-9DF4-D65C6E6A3FA0}"/>
              </a:ext>
            </a:extLst>
          </p:cNvPr>
          <p:cNvSpPr txBox="1"/>
          <p:nvPr/>
        </p:nvSpPr>
        <p:spPr>
          <a:xfrm>
            <a:off x="10037135" y="1891310"/>
            <a:ext cx="1933684" cy="50276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r>
              <a:rPr lang="en-US" sz="2667" kern="0" dirty="0">
                <a:solidFill>
                  <a:srgbClr val="EEEEEE">
                    <a:lumMod val="50000"/>
                  </a:srgbClr>
                </a:solidFill>
                <a:cs typeface="Arial"/>
                <a:sym typeface="Arial"/>
              </a:rPr>
              <a:t>e-o-257(1)</a:t>
            </a:r>
            <a:endParaRPr lang="fa-IR" sz="2667" kern="0" dirty="0">
              <a:solidFill>
                <a:srgbClr val="EEEEEE">
                  <a:lumMod val="50000"/>
                </a:srgbClr>
              </a:solidFill>
              <a:sym typeface="Arial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6F4518ED-8A09-48BA-806A-90EF909C9E91}"/>
              </a:ext>
            </a:extLst>
          </p:cNvPr>
          <p:cNvSpPr txBox="1"/>
          <p:nvPr/>
        </p:nvSpPr>
        <p:spPr>
          <a:xfrm>
            <a:off x="8101024" y="1891310"/>
            <a:ext cx="2154475" cy="50276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r>
              <a:rPr lang="en-US" sz="2667" kern="0" dirty="0">
                <a:solidFill>
                  <a:srgbClr val="EEEEEE">
                    <a:lumMod val="50000"/>
                  </a:srgbClr>
                </a:solidFill>
                <a:cs typeface="Arial"/>
                <a:sym typeface="Arial"/>
              </a:rPr>
              <a:t>e-o-255(3) _</a:t>
            </a:r>
            <a:endParaRPr lang="fa-IR" sz="2667" kern="0" dirty="0">
              <a:solidFill>
                <a:srgbClr val="EEEEEE">
                  <a:lumMod val="50000"/>
                </a:srgbClr>
              </a:solidFill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91562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"/>
          <p:cNvSpPr/>
          <p:nvPr/>
        </p:nvSpPr>
        <p:spPr>
          <a:xfrm>
            <a:off x="3410267" y="3063891"/>
            <a:ext cx="3360000" cy="3360000"/>
          </a:xfrm>
          <a:prstGeom prst="ellipse">
            <a:avLst/>
          </a:prstGeom>
          <a:noFill/>
          <a:ln w="114300" cap="flat" cmpd="sng">
            <a:solidFill>
              <a:srgbClr val="0C5AD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62;p1"/>
          <p:cNvSpPr txBox="1"/>
          <p:nvPr/>
        </p:nvSpPr>
        <p:spPr>
          <a:xfrm flipH="1">
            <a:off x="3463817" y="3964321"/>
            <a:ext cx="1871263" cy="17235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ctr" rtl="0">
              <a:buClr>
                <a:srgbClr val="000000"/>
              </a:buClr>
              <a:buSzPts val="2900"/>
            </a:pPr>
            <a:r>
              <a:rPr lang="fa-IR" sz="3200" b="1" dirty="0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</a:rPr>
              <a:t>حجیت خبر اطمینانی </a:t>
            </a:r>
          </a:p>
          <a:p>
            <a:pPr algn="ctr" rtl="0">
              <a:buClr>
                <a:srgbClr val="000000"/>
              </a:buClr>
              <a:buSzPts val="2900"/>
            </a:pPr>
            <a:r>
              <a:rPr lang="fa" sz="3200" b="1" dirty="0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</a:rPr>
              <a:t>از عادل</a:t>
            </a:r>
            <a:endParaRPr sz="3200" b="1" dirty="0">
              <a:solidFill>
                <a:srgbClr val="1155C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Google Shape;63;p1"/>
          <p:cNvSpPr txBox="1"/>
          <p:nvPr/>
        </p:nvSpPr>
        <p:spPr>
          <a:xfrm flipH="1">
            <a:off x="6703898" y="3764990"/>
            <a:ext cx="1984092" cy="27083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ctr" rtl="0">
              <a:buClr>
                <a:srgbClr val="000000"/>
              </a:buClr>
              <a:buSzPts val="2900"/>
            </a:pPr>
            <a:r>
              <a:rPr lang="fa-IR" sz="3200" b="1" dirty="0">
                <a:solidFill>
                  <a:srgbClr val="FF0000"/>
                </a:solidFill>
              </a:rPr>
              <a:t>عدم حجیت</a:t>
            </a:r>
          </a:p>
          <a:p>
            <a:pPr algn="ctr" rtl="0">
              <a:buClr>
                <a:srgbClr val="000000"/>
              </a:buClr>
              <a:buSzPts val="2900"/>
            </a:pPr>
            <a:r>
              <a:rPr lang="fa-IR" sz="32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خبر </a:t>
            </a:r>
          </a:p>
          <a:p>
            <a:pPr algn="ctr" rtl="0">
              <a:buClr>
                <a:srgbClr val="000000"/>
              </a:buClr>
              <a:buSzPts val="2900"/>
            </a:pPr>
            <a:r>
              <a:rPr lang="fa-IR" sz="3200" b="1" dirty="0">
                <a:solidFill>
                  <a:srgbClr val="FF0000"/>
                </a:solidFill>
              </a:rPr>
              <a:t>غیر اطمینانی</a:t>
            </a:r>
            <a:endParaRPr sz="32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 rtl="0">
              <a:buClr>
                <a:srgbClr val="000000"/>
              </a:buClr>
              <a:buSzPts val="2900"/>
            </a:pPr>
            <a:r>
              <a:rPr lang="fa" sz="32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از فاسق</a:t>
            </a:r>
            <a:endParaRPr sz="3200" b="1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"/>
          <p:cNvSpPr txBox="1"/>
          <p:nvPr/>
        </p:nvSpPr>
        <p:spPr>
          <a:xfrm flipH="1">
            <a:off x="5188276" y="4071057"/>
            <a:ext cx="1653773" cy="13541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ctr" rtl="0">
              <a:buClr>
                <a:srgbClr val="000000"/>
              </a:buClr>
              <a:buSzPts val="1800"/>
            </a:pPr>
            <a:r>
              <a:rPr lang="fa" sz="2400" b="1" dirty="0">
                <a:solidFill>
                  <a:srgbClr val="9900FF"/>
                </a:solidFill>
                <a:latin typeface="Arial"/>
                <a:ea typeface="Arial"/>
                <a:cs typeface="Arial"/>
                <a:sym typeface="Arial"/>
              </a:rPr>
              <a:t>خبر</a:t>
            </a:r>
            <a:endParaRPr lang="fa-IR" sz="2400" b="1" dirty="0">
              <a:solidFill>
                <a:srgbClr val="9900FF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 rtl="0">
              <a:buClr>
                <a:srgbClr val="000000"/>
              </a:buClr>
              <a:buSzPts val="1800"/>
            </a:pPr>
            <a:r>
              <a:rPr lang="fa-IR" sz="2400" b="1" dirty="0">
                <a:solidFill>
                  <a:srgbClr val="9900FF"/>
                </a:solidFill>
              </a:rPr>
              <a:t>غیراطمینانی</a:t>
            </a:r>
            <a:r>
              <a:rPr lang="fa" sz="2400" b="1" dirty="0">
                <a:solidFill>
                  <a:srgbClr val="9900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lang="fa-IR" sz="2400" b="1" dirty="0">
              <a:solidFill>
                <a:srgbClr val="9900FF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 rtl="0">
              <a:buClr>
                <a:srgbClr val="000000"/>
              </a:buClr>
              <a:buSzPts val="1800"/>
            </a:pPr>
            <a:r>
              <a:rPr lang="fa" sz="2400" b="1" dirty="0">
                <a:solidFill>
                  <a:srgbClr val="9900FF"/>
                </a:solidFill>
                <a:latin typeface="Arial"/>
                <a:ea typeface="Arial"/>
                <a:cs typeface="Arial"/>
                <a:sym typeface="Arial"/>
              </a:rPr>
              <a:t>ازعادل</a:t>
            </a:r>
            <a:endParaRPr sz="2400" b="1" dirty="0">
              <a:solidFill>
                <a:srgbClr val="99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p1"/>
          <p:cNvSpPr txBox="1"/>
          <p:nvPr/>
        </p:nvSpPr>
        <p:spPr>
          <a:xfrm flipH="1">
            <a:off x="-49471" y="3033466"/>
            <a:ext cx="2902857" cy="574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ctr" rtl="0">
              <a:buClr>
                <a:srgbClr val="000000"/>
              </a:buClr>
              <a:buSzPts val="2000"/>
            </a:pPr>
            <a:r>
              <a:rPr lang="fa" sz="2133" b="1" dirty="0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</a:rPr>
              <a:t>حجیت هر خبر از عادل</a:t>
            </a:r>
            <a:endParaRPr sz="1467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1"/>
          <p:cNvSpPr txBox="1"/>
          <p:nvPr/>
        </p:nvSpPr>
        <p:spPr>
          <a:xfrm>
            <a:off x="-6737" y="2616252"/>
            <a:ext cx="2817391" cy="533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ctr" anchorCtr="0">
            <a:spAutoFit/>
          </a:bodyPr>
          <a:lstStyle/>
          <a:p>
            <a:pPr marL="0" lvl="1" algn="ctr" rtl="0">
              <a:buClr>
                <a:srgbClr val="000000"/>
              </a:buClr>
              <a:buSzPts val="2800"/>
            </a:pPr>
            <a:r>
              <a:rPr lang="fa" sz="2667" b="1" dirty="0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</a:rPr>
              <a:t>مفهوم مخالفه</a:t>
            </a:r>
            <a:endParaRPr sz="2667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1"/>
          <p:cNvSpPr txBox="1"/>
          <p:nvPr/>
        </p:nvSpPr>
        <p:spPr>
          <a:xfrm flipH="1">
            <a:off x="8161587" y="5846367"/>
            <a:ext cx="4171963" cy="574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ctr" rtl="0">
              <a:buClr>
                <a:srgbClr val="000000"/>
              </a:buClr>
              <a:buSzPts val="2000"/>
            </a:pPr>
            <a:r>
              <a:rPr lang="fa" sz="2133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عدم حجیت هر خبر </a:t>
            </a:r>
            <a:r>
              <a:rPr lang="fa-IR" sz="2133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غیر اطمینانی</a:t>
            </a:r>
            <a:endParaRPr sz="1467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1"/>
          <p:cNvSpPr txBox="1"/>
          <p:nvPr/>
        </p:nvSpPr>
        <p:spPr>
          <a:xfrm>
            <a:off x="8838873" y="5393797"/>
            <a:ext cx="2817391" cy="6154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ctr" anchorCtr="0">
            <a:spAutoFit/>
          </a:bodyPr>
          <a:lstStyle/>
          <a:p>
            <a:pPr marL="0" lvl="1" algn="ctr" rtl="0">
              <a:buClr>
                <a:srgbClr val="000000"/>
              </a:buClr>
              <a:buSzPts val="2800"/>
            </a:pPr>
            <a:r>
              <a:rPr lang="fa" sz="32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تعلیل</a:t>
            </a:r>
            <a:endParaRPr sz="3200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410A6F72-C07D-4481-A714-8B2E2751EB17}"/>
              </a:ext>
            </a:extLst>
          </p:cNvPr>
          <p:cNvSpPr/>
          <p:nvPr/>
        </p:nvSpPr>
        <p:spPr>
          <a:xfrm>
            <a:off x="155944" y="127591"/>
            <a:ext cx="11814875" cy="2372592"/>
          </a:xfrm>
          <a:prstGeom prst="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1" anchor="ctr"/>
          <a:lstStyle/>
          <a:p>
            <a:pPr algn="ctr"/>
            <a:endParaRPr lang="fa-IR" sz="2400"/>
          </a:p>
        </p:txBody>
      </p:sp>
      <p:sp>
        <p:nvSpPr>
          <p:cNvPr id="20" name="Google Shape;69;p1">
            <a:extLst>
              <a:ext uri="{FF2B5EF4-FFF2-40B4-BE49-F238E27FC236}">
                <a16:creationId xmlns:a16="http://schemas.microsoft.com/office/drawing/2014/main" xmlns="" id="{7334703B-2D9F-4FF1-930F-6A52F7E45D08}"/>
              </a:ext>
            </a:extLst>
          </p:cNvPr>
          <p:cNvSpPr/>
          <p:nvPr/>
        </p:nvSpPr>
        <p:spPr>
          <a:xfrm rot="1757381">
            <a:off x="2564985" y="3386084"/>
            <a:ext cx="1413396" cy="480181"/>
          </a:xfrm>
          <a:prstGeom prst="leftArrow">
            <a:avLst>
              <a:gd name="adj1" fmla="val 36149"/>
              <a:gd name="adj2" fmla="val 111885"/>
            </a:avLst>
          </a:prstGeom>
          <a:solidFill>
            <a:srgbClr val="0C5ADB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60;p1"/>
          <p:cNvSpPr/>
          <p:nvPr/>
        </p:nvSpPr>
        <p:spPr>
          <a:xfrm>
            <a:off x="5335308" y="3057472"/>
            <a:ext cx="3360000" cy="3360000"/>
          </a:xfrm>
          <a:prstGeom prst="ellipse">
            <a:avLst/>
          </a:prstGeom>
          <a:noFill/>
          <a:ln w="1143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SzPts val="1400"/>
            </a:pPr>
            <a:endParaRPr sz="1867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1"/>
          <p:cNvSpPr/>
          <p:nvPr/>
        </p:nvSpPr>
        <p:spPr>
          <a:xfrm rot="12601464">
            <a:off x="8343726" y="4742156"/>
            <a:ext cx="1413396" cy="480181"/>
          </a:xfrm>
          <a:prstGeom prst="leftArrow">
            <a:avLst>
              <a:gd name="adj1" fmla="val 36149"/>
              <a:gd name="adj2" fmla="val 111885"/>
            </a:avLst>
          </a:prstGeom>
          <a:solidFill>
            <a:srgbClr val="FF000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AE0D5A14-09C6-4831-82FE-1DFCDC7657C8}"/>
              </a:ext>
            </a:extLst>
          </p:cNvPr>
          <p:cNvSpPr txBox="1"/>
          <p:nvPr/>
        </p:nvSpPr>
        <p:spPr>
          <a:xfrm>
            <a:off x="155945" y="1891310"/>
            <a:ext cx="1719729" cy="50276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667" dirty="0">
                <a:solidFill>
                  <a:schemeClr val="tx2">
                    <a:lumMod val="50000"/>
                  </a:schemeClr>
                </a:solidFill>
              </a:rPr>
              <a:t>nomov.ir</a:t>
            </a:r>
            <a:endParaRPr lang="fa-IR" sz="2667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B3CE0CF7-48F7-4333-8FE5-059719C0054E}"/>
              </a:ext>
            </a:extLst>
          </p:cNvPr>
          <p:cNvSpPr/>
          <p:nvPr/>
        </p:nvSpPr>
        <p:spPr>
          <a:xfrm>
            <a:off x="334165" y="311923"/>
            <a:ext cx="11458432" cy="1261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50000"/>
              </a:lnSpc>
            </a:pPr>
            <a:r>
              <a:rPr lang="fa-IR" sz="2533" b="1" dirty="0">
                <a:cs typeface="B Nazanin" panose="00000400000000000000" pitchFamily="2" charset="-78"/>
              </a:rPr>
              <a:t>ويمكن أن يقال: إن المراد منه ما يعم الظهور العرفي الحاصل من الاطمئنان الذي هو مقابل الجهالة، وهذا وإن كان يدفع الإيراد...إلخ. (فرائد الاصول، ج1، ص:259)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xmlns="" id="{9DBC741D-B024-4F3B-9268-B3076CEECA6D}"/>
              </a:ext>
            </a:extLst>
          </p:cNvPr>
          <p:cNvCxnSpPr/>
          <p:nvPr/>
        </p:nvCxnSpPr>
        <p:spPr>
          <a:xfrm>
            <a:off x="155944" y="1891309"/>
            <a:ext cx="1181487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FE106DEB-922B-4528-BD84-EDA1A8BDDC79}"/>
              </a:ext>
            </a:extLst>
          </p:cNvPr>
          <p:cNvSpPr txBox="1"/>
          <p:nvPr/>
        </p:nvSpPr>
        <p:spPr>
          <a:xfrm>
            <a:off x="10037135" y="1891310"/>
            <a:ext cx="1933684" cy="50276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667" dirty="0">
                <a:solidFill>
                  <a:schemeClr val="tx2">
                    <a:lumMod val="50000"/>
                  </a:schemeClr>
                </a:solidFill>
              </a:rPr>
              <a:t>e-o-257(2)</a:t>
            </a:r>
            <a:endParaRPr lang="fa-IR" sz="2667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4166744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123</Words>
  <Application>Microsoft Office PowerPoint</Application>
  <PresentationFormat>Widescreen</PresentationFormat>
  <Paragraphs>26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B Nazanin</vt:lpstr>
      <vt:lpstr>Calibri</vt:lpstr>
      <vt:lpstr>Simple Light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Microsoft account</cp:lastModifiedBy>
  <cp:revision>2</cp:revision>
  <dcterms:created xsi:type="dcterms:W3CDTF">2022-03-13T05:28:35Z</dcterms:created>
  <dcterms:modified xsi:type="dcterms:W3CDTF">2022-03-13T05:31:34Z</dcterms:modified>
</cp:coreProperties>
</file>