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
  </p:notesMasterIdLst>
  <p:sldIdLst>
    <p:sldId id="257" r:id="rId2"/>
    <p:sldId id="258" r:id="rId3"/>
    <p:sldId id="259" r:id="rId4"/>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352B0906-E4FF-41D8-8039-6F318442F4AD}" type="datetimeFigureOut">
              <a:rPr lang="fa-IR" smtClean="0"/>
              <a:t>08/10/1443</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D37C839-A79E-46EC-B54C-5E2DD9FB2E48}" type="slidenum">
              <a:rPr lang="fa-IR" smtClean="0"/>
              <a:t>‹#›</a:t>
            </a:fld>
            <a:endParaRPr lang="fa-IR"/>
          </a:p>
        </p:txBody>
      </p:sp>
    </p:spTree>
    <p:extLst>
      <p:ext uri="{BB962C8B-B14F-4D97-AF65-F5344CB8AC3E}">
        <p14:creationId xmlns:p14="http://schemas.microsoft.com/office/powerpoint/2010/main" val="323187760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166220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94354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56956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378ABC8-E01D-421A-B277-3FBA9A988E67}"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239559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378ABC8-E01D-421A-B277-3FBA9A988E67}"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363585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378ABC8-E01D-421A-B277-3FBA9A988E67}"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170858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378ABC8-E01D-421A-B277-3FBA9A988E67}"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1963401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78ABC8-E01D-421A-B277-3FBA9A988E67}" type="datetimeFigureOut">
              <a:rPr lang="fa-IR" smtClean="0"/>
              <a:t>08/10/1443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2885231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378ABC8-E01D-421A-B277-3FBA9A988E67}" type="datetimeFigureOut">
              <a:rPr lang="fa-IR" smtClean="0"/>
              <a:t>08/10/1443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1603818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378ABC8-E01D-421A-B277-3FBA9A988E67}" type="datetimeFigureOut">
              <a:rPr lang="fa-IR" smtClean="0"/>
              <a:t>08/10/1443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1615117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378ABC8-E01D-421A-B277-3FBA9A988E67}" type="datetimeFigureOut">
              <a:rPr lang="fa-IR" smtClean="0"/>
              <a:t>08/10/1443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295998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78ABC8-E01D-421A-B277-3FBA9A988E67}" type="datetimeFigureOut">
              <a:rPr lang="fa-IR" smtClean="0"/>
              <a:t>08/10/1443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870990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78ABC8-E01D-421A-B277-3FBA9A988E67}" type="datetimeFigureOut">
              <a:rPr lang="fa-IR" smtClean="0"/>
              <a:t>08/10/1443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3961454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78ABC8-E01D-421A-B277-3FBA9A988E67}" type="datetimeFigureOut">
              <a:rPr lang="fa-IR" smtClean="0"/>
              <a:t>08/10/1443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BE11864-BE06-4CF8-B0E7-0D0D2A783912}" type="slidenum">
              <a:rPr lang="fa-IR" smtClean="0"/>
              <a:t>‹#›</a:t>
            </a:fld>
            <a:endParaRPr lang="fa-IR"/>
          </a:p>
        </p:txBody>
      </p:sp>
    </p:spTree>
    <p:extLst>
      <p:ext uri="{BB962C8B-B14F-4D97-AF65-F5344CB8AC3E}">
        <p14:creationId xmlns:p14="http://schemas.microsoft.com/office/powerpoint/2010/main" val="318099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378ABC8-E01D-421A-B277-3FBA9A988E67}" type="datetimeFigureOut">
              <a:rPr lang="fa-IR" smtClean="0"/>
              <a:t>08/10/1443</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E11864-BE06-4CF8-B0E7-0D0D2A783912}" type="slidenum">
              <a:rPr lang="fa-IR" smtClean="0"/>
              <a:t>‹#›</a:t>
            </a:fld>
            <a:endParaRPr lang="fa-IR"/>
          </a:p>
        </p:txBody>
      </p:sp>
    </p:spTree>
    <p:extLst>
      <p:ext uri="{BB962C8B-B14F-4D97-AF65-F5344CB8AC3E}">
        <p14:creationId xmlns:p14="http://schemas.microsoft.com/office/powerpoint/2010/main" val="3353877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cxnSp>
        <p:nvCxnSpPr>
          <p:cNvPr id="54" name="Google Shape;54;p1"/>
          <p:cNvCxnSpPr>
            <a:cxnSpLocks/>
            <a:stCxn id="60" idx="3"/>
          </p:cNvCxnSpPr>
          <p:nvPr/>
        </p:nvCxnSpPr>
        <p:spPr>
          <a:xfrm flipV="1">
            <a:off x="5827368" y="5528735"/>
            <a:ext cx="776632" cy="396677"/>
          </a:xfrm>
          <a:prstGeom prst="straightConnector1">
            <a:avLst/>
          </a:prstGeom>
          <a:noFill/>
          <a:ln w="114300" cap="flat" cmpd="sng">
            <a:solidFill>
              <a:srgbClr val="A2C4C9">
                <a:alpha val="58000"/>
              </a:srgbClr>
            </a:solidFill>
            <a:prstDash val="solid"/>
            <a:round/>
            <a:headEnd type="none" w="sm" len="sm"/>
            <a:tailEnd type="none" w="sm" len="sm"/>
          </a:ln>
        </p:spPr>
      </p:cxnSp>
      <p:cxnSp>
        <p:nvCxnSpPr>
          <p:cNvPr id="55" name="Google Shape;55;p1"/>
          <p:cNvCxnSpPr>
            <a:cxnSpLocks/>
          </p:cNvCxnSpPr>
          <p:nvPr/>
        </p:nvCxnSpPr>
        <p:spPr>
          <a:xfrm flipV="1">
            <a:off x="5658029" y="5025891"/>
            <a:ext cx="1073372" cy="584621"/>
          </a:xfrm>
          <a:prstGeom prst="straightConnector1">
            <a:avLst/>
          </a:prstGeom>
          <a:noFill/>
          <a:ln w="114300" cap="flat" cmpd="sng">
            <a:solidFill>
              <a:srgbClr val="A2C4C9">
                <a:alpha val="58000"/>
              </a:srgbClr>
            </a:solidFill>
            <a:prstDash val="solid"/>
            <a:round/>
            <a:headEnd type="none" w="sm" len="sm"/>
            <a:tailEnd type="none" w="sm" len="sm"/>
          </a:ln>
        </p:spPr>
      </p:cxnSp>
      <p:cxnSp>
        <p:nvCxnSpPr>
          <p:cNvPr id="56" name="Google Shape;56;p1"/>
          <p:cNvCxnSpPr>
            <a:cxnSpLocks/>
          </p:cNvCxnSpPr>
          <p:nvPr/>
        </p:nvCxnSpPr>
        <p:spPr>
          <a:xfrm flipV="1">
            <a:off x="5412199" y="4577897"/>
            <a:ext cx="1355528" cy="689931"/>
          </a:xfrm>
          <a:prstGeom prst="straightConnector1">
            <a:avLst/>
          </a:prstGeom>
          <a:noFill/>
          <a:ln w="114300" cap="flat" cmpd="sng">
            <a:solidFill>
              <a:srgbClr val="A2C4C9">
                <a:alpha val="58000"/>
              </a:srgbClr>
            </a:solidFill>
            <a:prstDash val="solid"/>
            <a:round/>
            <a:headEnd type="none" w="sm" len="sm"/>
            <a:tailEnd type="none" w="sm" len="sm"/>
          </a:ln>
        </p:spPr>
      </p:cxnSp>
      <p:cxnSp>
        <p:nvCxnSpPr>
          <p:cNvPr id="57" name="Google Shape;57;p1"/>
          <p:cNvCxnSpPr>
            <a:cxnSpLocks/>
          </p:cNvCxnSpPr>
          <p:nvPr/>
        </p:nvCxnSpPr>
        <p:spPr>
          <a:xfrm flipV="1">
            <a:off x="5369469" y="4193545"/>
            <a:ext cx="1295425" cy="649739"/>
          </a:xfrm>
          <a:prstGeom prst="straightConnector1">
            <a:avLst/>
          </a:prstGeom>
          <a:noFill/>
          <a:ln w="114300" cap="flat" cmpd="sng">
            <a:solidFill>
              <a:srgbClr val="A2C4C9">
                <a:alpha val="58000"/>
              </a:srgbClr>
            </a:solidFill>
            <a:prstDash val="solid"/>
            <a:round/>
            <a:headEnd type="none" w="sm" len="sm"/>
            <a:tailEnd type="none" w="sm" len="sm"/>
          </a:ln>
        </p:spPr>
      </p:cxnSp>
      <p:cxnSp>
        <p:nvCxnSpPr>
          <p:cNvPr id="58" name="Google Shape;58;p1"/>
          <p:cNvCxnSpPr>
            <a:cxnSpLocks/>
          </p:cNvCxnSpPr>
          <p:nvPr/>
        </p:nvCxnSpPr>
        <p:spPr>
          <a:xfrm flipV="1">
            <a:off x="5369468" y="3812874"/>
            <a:ext cx="1173531" cy="548893"/>
          </a:xfrm>
          <a:prstGeom prst="straightConnector1">
            <a:avLst/>
          </a:prstGeom>
          <a:noFill/>
          <a:ln w="114300" cap="flat" cmpd="sng">
            <a:solidFill>
              <a:srgbClr val="A2C4C9">
                <a:alpha val="58000"/>
              </a:srgbClr>
            </a:solidFill>
            <a:prstDash val="solid"/>
            <a:round/>
            <a:headEnd type="none" w="sm" len="sm"/>
            <a:tailEnd type="none" w="sm" len="sm"/>
          </a:ln>
        </p:spPr>
      </p:cxnSp>
      <p:cxnSp>
        <p:nvCxnSpPr>
          <p:cNvPr id="59" name="Google Shape;59;p1"/>
          <p:cNvCxnSpPr>
            <a:cxnSpLocks/>
            <a:endCxn id="61" idx="7"/>
          </p:cNvCxnSpPr>
          <p:nvPr/>
        </p:nvCxnSpPr>
        <p:spPr>
          <a:xfrm flipV="1">
            <a:off x="5549900" y="3555951"/>
            <a:ext cx="728307" cy="351416"/>
          </a:xfrm>
          <a:prstGeom prst="straightConnector1">
            <a:avLst/>
          </a:prstGeom>
          <a:noFill/>
          <a:ln w="114300" cap="flat" cmpd="sng">
            <a:solidFill>
              <a:srgbClr val="A2C4C9">
                <a:alpha val="58000"/>
              </a:srgbClr>
            </a:solidFill>
            <a:prstDash val="solid"/>
            <a:round/>
            <a:headEnd type="none" w="sm" len="sm"/>
            <a:tailEnd type="none" w="sm" len="sm"/>
          </a:ln>
        </p:spPr>
      </p:cxnSp>
      <p:sp>
        <p:nvSpPr>
          <p:cNvPr id="60" name="Google Shape;60;p1"/>
          <p:cNvSpPr/>
          <p:nvPr/>
        </p:nvSpPr>
        <p:spPr>
          <a:xfrm>
            <a:off x="5335308" y="3057472"/>
            <a:ext cx="3360000" cy="3360000"/>
          </a:xfrm>
          <a:prstGeom prst="ellipse">
            <a:avLst/>
          </a:prstGeom>
          <a:noFill/>
          <a:ln w="114300"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61" name="Google Shape;61;p1"/>
          <p:cNvSpPr/>
          <p:nvPr/>
        </p:nvSpPr>
        <p:spPr>
          <a:xfrm>
            <a:off x="3410267" y="3063891"/>
            <a:ext cx="3360000" cy="3360000"/>
          </a:xfrm>
          <a:prstGeom prst="ellipse">
            <a:avLst/>
          </a:prstGeom>
          <a:noFill/>
          <a:ln w="114300" cap="flat" cmpd="sng">
            <a:solidFill>
              <a:srgbClr val="0C5ADB"/>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62" name="Google Shape;62;p1"/>
          <p:cNvSpPr txBox="1"/>
          <p:nvPr/>
        </p:nvSpPr>
        <p:spPr>
          <a:xfrm flipH="1">
            <a:off x="3463817" y="4106095"/>
            <a:ext cx="1871263" cy="1231066"/>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 sz="3200" b="1" dirty="0">
                <a:solidFill>
                  <a:srgbClr val="1155CC"/>
                </a:solidFill>
                <a:latin typeface="Arial"/>
                <a:ea typeface="Arial"/>
                <a:cs typeface="Arial"/>
                <a:sym typeface="Arial"/>
              </a:rPr>
              <a:t>خبر قطعی از عادل</a:t>
            </a:r>
            <a:endParaRPr sz="3200" b="1" dirty="0">
              <a:solidFill>
                <a:srgbClr val="1155CC"/>
              </a:solidFill>
              <a:latin typeface="Arial"/>
              <a:ea typeface="Arial"/>
              <a:cs typeface="Arial"/>
              <a:sym typeface="Arial"/>
            </a:endParaRPr>
          </a:p>
        </p:txBody>
      </p:sp>
      <p:sp>
        <p:nvSpPr>
          <p:cNvPr id="63" name="Google Shape;63;p1"/>
          <p:cNvSpPr txBox="1"/>
          <p:nvPr/>
        </p:nvSpPr>
        <p:spPr>
          <a:xfrm flipH="1">
            <a:off x="6777723" y="4058013"/>
            <a:ext cx="1871263" cy="1231066"/>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 sz="3200" b="1" dirty="0">
                <a:solidFill>
                  <a:srgbClr val="FF0000"/>
                </a:solidFill>
                <a:latin typeface="Arial"/>
                <a:ea typeface="Arial"/>
                <a:cs typeface="Arial"/>
                <a:sym typeface="Arial"/>
              </a:rPr>
              <a:t>خبر واحد</a:t>
            </a:r>
            <a:endParaRPr sz="3200" dirty="0">
              <a:solidFill>
                <a:srgbClr val="000000"/>
              </a:solidFill>
              <a:latin typeface="Arial"/>
              <a:ea typeface="Arial"/>
              <a:cs typeface="Arial"/>
              <a:sym typeface="Arial"/>
            </a:endParaRPr>
          </a:p>
          <a:p>
            <a:pPr algn="ctr" rtl="0">
              <a:buClr>
                <a:srgbClr val="000000"/>
              </a:buClr>
              <a:buSzPts val="2900"/>
            </a:pPr>
            <a:r>
              <a:rPr lang="fa" sz="3200" b="1" dirty="0">
                <a:solidFill>
                  <a:srgbClr val="FF0000"/>
                </a:solidFill>
                <a:latin typeface="Arial"/>
                <a:ea typeface="Arial"/>
                <a:cs typeface="Arial"/>
                <a:sym typeface="Arial"/>
              </a:rPr>
              <a:t>از فاسق</a:t>
            </a:r>
            <a:endParaRPr sz="3200" b="1" dirty="0">
              <a:solidFill>
                <a:srgbClr val="FF0000"/>
              </a:solidFill>
              <a:latin typeface="Arial"/>
              <a:ea typeface="Arial"/>
              <a:cs typeface="Arial"/>
              <a:sym typeface="Arial"/>
            </a:endParaRPr>
          </a:p>
        </p:txBody>
      </p:sp>
      <p:sp>
        <p:nvSpPr>
          <p:cNvPr id="64" name="Google Shape;64;p1"/>
          <p:cNvSpPr txBox="1"/>
          <p:nvPr/>
        </p:nvSpPr>
        <p:spPr>
          <a:xfrm flipH="1">
            <a:off x="5513448" y="4261338"/>
            <a:ext cx="1215600" cy="984845"/>
          </a:xfrm>
          <a:prstGeom prst="rect">
            <a:avLst/>
          </a:prstGeom>
          <a:noFill/>
          <a:ln>
            <a:noFill/>
          </a:ln>
        </p:spPr>
        <p:txBody>
          <a:bodyPr spcFirstLastPara="1" wrap="square" lIns="121900" tIns="121900" rIns="121900" bIns="121900" anchor="t" anchorCtr="0">
            <a:spAutoFit/>
          </a:bodyPr>
          <a:lstStyle/>
          <a:p>
            <a:pPr algn="ctr" rtl="0">
              <a:buClr>
                <a:srgbClr val="000000"/>
              </a:buClr>
              <a:buSzPts val="1800"/>
            </a:pPr>
            <a:r>
              <a:rPr lang="fa" sz="2400" b="1" dirty="0">
                <a:solidFill>
                  <a:srgbClr val="9900FF"/>
                </a:solidFill>
                <a:latin typeface="Arial"/>
                <a:ea typeface="Arial"/>
                <a:cs typeface="Arial"/>
                <a:sym typeface="Arial"/>
              </a:rPr>
              <a:t>خبر واحد از عادل</a:t>
            </a:r>
            <a:endParaRPr sz="2400" b="1" dirty="0">
              <a:solidFill>
                <a:srgbClr val="9900FF"/>
              </a:solidFill>
              <a:latin typeface="Arial"/>
              <a:ea typeface="Arial"/>
              <a:cs typeface="Arial"/>
              <a:sym typeface="Arial"/>
            </a:endParaRPr>
          </a:p>
        </p:txBody>
      </p:sp>
      <p:sp>
        <p:nvSpPr>
          <p:cNvPr id="65" name="Google Shape;65;p1"/>
          <p:cNvSpPr txBox="1"/>
          <p:nvPr/>
        </p:nvSpPr>
        <p:spPr>
          <a:xfrm flipH="1">
            <a:off x="-49471" y="3033466"/>
            <a:ext cx="2902857" cy="574412"/>
          </a:xfrm>
          <a:prstGeom prst="rect">
            <a:avLst/>
          </a:prstGeom>
          <a:noFill/>
          <a:ln>
            <a:noFill/>
          </a:ln>
        </p:spPr>
        <p:txBody>
          <a:bodyPr spcFirstLastPara="1" wrap="square" lIns="121900" tIns="121900" rIns="121900" bIns="121900" anchor="t" anchorCtr="0">
            <a:spAutoFit/>
          </a:bodyPr>
          <a:lstStyle/>
          <a:p>
            <a:pPr algn="ctr" rtl="0">
              <a:buClr>
                <a:srgbClr val="000000"/>
              </a:buClr>
              <a:buSzPts val="2000"/>
            </a:pPr>
            <a:r>
              <a:rPr lang="fa" sz="2133" b="1" dirty="0">
                <a:solidFill>
                  <a:srgbClr val="1155CC"/>
                </a:solidFill>
                <a:latin typeface="Arial"/>
                <a:ea typeface="Arial"/>
                <a:cs typeface="Arial"/>
                <a:sym typeface="Arial"/>
              </a:rPr>
              <a:t>حجیت هر خبر از عادل</a:t>
            </a:r>
            <a:endParaRPr sz="1467" dirty="0">
              <a:solidFill>
                <a:srgbClr val="000000"/>
              </a:solidFill>
              <a:latin typeface="Arial"/>
              <a:ea typeface="Arial"/>
              <a:cs typeface="Arial"/>
              <a:sym typeface="Arial"/>
            </a:endParaRPr>
          </a:p>
        </p:txBody>
      </p:sp>
      <p:sp>
        <p:nvSpPr>
          <p:cNvPr id="66" name="Google Shape;66;p1"/>
          <p:cNvSpPr txBox="1"/>
          <p:nvPr/>
        </p:nvSpPr>
        <p:spPr>
          <a:xfrm>
            <a:off x="-6737" y="2616252"/>
            <a:ext cx="2817391" cy="53348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 sz="2667" b="1" dirty="0">
                <a:solidFill>
                  <a:srgbClr val="1155CC"/>
                </a:solidFill>
                <a:latin typeface="Arial"/>
                <a:ea typeface="Arial"/>
                <a:cs typeface="Arial"/>
                <a:sym typeface="Arial"/>
              </a:rPr>
              <a:t>مفهوم مخالفه</a:t>
            </a:r>
            <a:endParaRPr sz="2667" dirty="0">
              <a:solidFill>
                <a:srgbClr val="000000"/>
              </a:solidFill>
              <a:latin typeface="Arial"/>
              <a:ea typeface="Arial"/>
              <a:cs typeface="Arial"/>
              <a:sym typeface="Arial"/>
            </a:endParaRPr>
          </a:p>
        </p:txBody>
      </p:sp>
      <p:sp>
        <p:nvSpPr>
          <p:cNvPr id="67" name="Google Shape;67;p1"/>
          <p:cNvSpPr txBox="1"/>
          <p:nvPr/>
        </p:nvSpPr>
        <p:spPr>
          <a:xfrm flipH="1">
            <a:off x="8161587" y="5846367"/>
            <a:ext cx="4171963" cy="574412"/>
          </a:xfrm>
          <a:prstGeom prst="rect">
            <a:avLst/>
          </a:prstGeom>
          <a:noFill/>
          <a:ln>
            <a:noFill/>
          </a:ln>
        </p:spPr>
        <p:txBody>
          <a:bodyPr spcFirstLastPara="1" wrap="square" lIns="121900" tIns="121900" rIns="121900" bIns="121900" anchor="t" anchorCtr="0">
            <a:spAutoFit/>
          </a:bodyPr>
          <a:lstStyle/>
          <a:p>
            <a:pPr algn="ctr" rtl="0">
              <a:buClr>
                <a:srgbClr val="000000"/>
              </a:buClr>
              <a:buSzPts val="2000"/>
            </a:pPr>
            <a:r>
              <a:rPr lang="fa" sz="2133" b="1" dirty="0">
                <a:solidFill>
                  <a:srgbClr val="FF0000"/>
                </a:solidFill>
                <a:latin typeface="Arial"/>
                <a:ea typeface="Arial"/>
                <a:cs typeface="Arial"/>
                <a:sym typeface="Arial"/>
              </a:rPr>
              <a:t>عدم حجیت هر خبر ظنی</a:t>
            </a:r>
            <a:endParaRPr sz="1467" dirty="0">
              <a:solidFill>
                <a:srgbClr val="000000"/>
              </a:solidFill>
              <a:latin typeface="Arial"/>
              <a:ea typeface="Arial"/>
              <a:cs typeface="Arial"/>
              <a:sym typeface="Arial"/>
            </a:endParaRPr>
          </a:p>
        </p:txBody>
      </p:sp>
      <p:sp>
        <p:nvSpPr>
          <p:cNvPr id="68" name="Google Shape;68;p1"/>
          <p:cNvSpPr txBox="1"/>
          <p:nvPr/>
        </p:nvSpPr>
        <p:spPr>
          <a:xfrm>
            <a:off x="8838873" y="5393797"/>
            <a:ext cx="2817391" cy="61549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 sz="3200" b="1" dirty="0">
                <a:solidFill>
                  <a:srgbClr val="FF0000"/>
                </a:solidFill>
                <a:latin typeface="Arial"/>
                <a:ea typeface="Arial"/>
                <a:cs typeface="Arial"/>
                <a:sym typeface="Arial"/>
              </a:rPr>
              <a:t>تعلیل</a:t>
            </a:r>
            <a:endParaRPr sz="3200" dirty="0">
              <a:solidFill>
                <a:srgbClr val="FF0000"/>
              </a:solidFill>
              <a:latin typeface="Arial"/>
              <a:ea typeface="Arial"/>
              <a:cs typeface="Arial"/>
              <a:sym typeface="Arial"/>
            </a:endParaRPr>
          </a:p>
        </p:txBody>
      </p:sp>
      <p:sp>
        <p:nvSpPr>
          <p:cNvPr id="69" name="Google Shape;69;p1"/>
          <p:cNvSpPr/>
          <p:nvPr/>
        </p:nvSpPr>
        <p:spPr>
          <a:xfrm rot="12601464">
            <a:off x="8343729" y="5069538"/>
            <a:ext cx="1413396" cy="480181"/>
          </a:xfrm>
          <a:prstGeom prst="leftArrow">
            <a:avLst>
              <a:gd name="adj1" fmla="val 36149"/>
              <a:gd name="adj2" fmla="val 111885"/>
            </a:avLst>
          </a:prstGeom>
          <a:solidFill>
            <a:srgbClr val="FF0000"/>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xmlns="" id="{410A6F72-C07D-4481-A714-8B2E2751EB17}"/>
              </a:ext>
            </a:extLst>
          </p:cNvPr>
          <p:cNvSpPr/>
          <p:nvPr/>
        </p:nvSpPr>
        <p:spPr>
          <a:xfrm>
            <a:off x="155944" y="127591"/>
            <a:ext cx="11814875" cy="2372592"/>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1" anchor="ctr"/>
          <a:lstStyle/>
          <a:p>
            <a:pPr algn="ctr"/>
            <a:endParaRPr lang="fa-IR" sz="2400"/>
          </a:p>
        </p:txBody>
      </p:sp>
      <p:sp>
        <p:nvSpPr>
          <p:cNvPr id="20" name="Google Shape;69;p1">
            <a:extLst>
              <a:ext uri="{FF2B5EF4-FFF2-40B4-BE49-F238E27FC236}">
                <a16:creationId xmlns:a16="http://schemas.microsoft.com/office/drawing/2014/main" xmlns="" id="{7334703B-2D9F-4FF1-930F-6A52F7E45D08}"/>
              </a:ext>
            </a:extLst>
          </p:cNvPr>
          <p:cNvSpPr/>
          <p:nvPr/>
        </p:nvSpPr>
        <p:spPr>
          <a:xfrm rot="1757381">
            <a:off x="2564985" y="3386084"/>
            <a:ext cx="1413396" cy="480181"/>
          </a:xfrm>
          <a:prstGeom prst="leftArrow">
            <a:avLst>
              <a:gd name="adj1" fmla="val 36149"/>
              <a:gd name="adj2" fmla="val 111885"/>
            </a:avLst>
          </a:prstGeom>
          <a:solidFill>
            <a:srgbClr val="0C5ADB"/>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25" name="TextBox 24">
            <a:extLst>
              <a:ext uri="{FF2B5EF4-FFF2-40B4-BE49-F238E27FC236}">
                <a16:creationId xmlns:a16="http://schemas.microsoft.com/office/drawing/2014/main" xmlns="" id="{C44AC25C-1680-4F86-A1C8-AA116E93ECD7}"/>
              </a:ext>
            </a:extLst>
          </p:cNvPr>
          <p:cNvSpPr txBox="1"/>
          <p:nvPr/>
        </p:nvSpPr>
        <p:spPr>
          <a:xfrm>
            <a:off x="155945" y="1891310"/>
            <a:ext cx="1587796" cy="502766"/>
          </a:xfrm>
          <a:prstGeom prst="rect">
            <a:avLst/>
          </a:prstGeom>
          <a:noFill/>
        </p:spPr>
        <p:txBody>
          <a:bodyPr wrap="square" rtlCol="1">
            <a:spAutoFit/>
          </a:bodyPr>
          <a:lstStyle/>
          <a:p>
            <a:r>
              <a:rPr lang="en-US" sz="2667" dirty="0">
                <a:solidFill>
                  <a:schemeClr val="tx2">
                    <a:lumMod val="50000"/>
                  </a:schemeClr>
                </a:solidFill>
              </a:rPr>
              <a:t>nomov.ir</a:t>
            </a:r>
            <a:endParaRPr lang="fa-IR" sz="2667" dirty="0">
              <a:solidFill>
                <a:schemeClr val="tx2">
                  <a:lumMod val="50000"/>
                </a:schemeClr>
              </a:solidFill>
            </a:endParaRPr>
          </a:p>
        </p:txBody>
      </p:sp>
      <p:sp>
        <p:nvSpPr>
          <p:cNvPr id="3" name="Rectangle 2">
            <a:extLst>
              <a:ext uri="{FF2B5EF4-FFF2-40B4-BE49-F238E27FC236}">
                <a16:creationId xmlns:a16="http://schemas.microsoft.com/office/drawing/2014/main" xmlns="" id="{25D797CE-A78B-4845-9C0D-3417D36ECE4A}"/>
              </a:ext>
            </a:extLst>
          </p:cNvPr>
          <p:cNvSpPr/>
          <p:nvPr/>
        </p:nvSpPr>
        <p:spPr>
          <a:xfrm>
            <a:off x="267386" y="273042"/>
            <a:ext cx="11499589" cy="1200329"/>
          </a:xfrm>
          <a:prstGeom prst="rect">
            <a:avLst/>
          </a:prstGeom>
        </p:spPr>
        <p:txBody>
          <a:bodyPr wrap="square">
            <a:spAutoFit/>
          </a:bodyPr>
          <a:lstStyle/>
          <a:p>
            <a:pPr algn="just" rtl="1">
              <a:lnSpc>
                <a:spcPct val="150000"/>
              </a:lnSpc>
            </a:pPr>
            <a:r>
              <a:rPr lang="fa-IR" sz="2400" b="1" dirty="0">
                <a:cs typeface="B Nazanin" panose="00000400000000000000" pitchFamily="2" charset="-78"/>
              </a:rPr>
              <a:t>إن مقتضى عموم التعليل وجوب التبين في كل خبر لا يؤمن الوقوع في الندم من العمل به وإن كان المخبر عادلا، فيعارض المفهوم، والترجيح مع ظهور التعليل (فرائد الاصول، ج1، ص:258)</a:t>
            </a:r>
          </a:p>
        </p:txBody>
      </p:sp>
      <p:cxnSp>
        <p:nvCxnSpPr>
          <p:cNvPr id="5" name="Straight Connector 4">
            <a:extLst>
              <a:ext uri="{FF2B5EF4-FFF2-40B4-BE49-F238E27FC236}">
                <a16:creationId xmlns:a16="http://schemas.microsoft.com/office/drawing/2014/main" xmlns="" id="{DA916629-E353-4CD6-B0BF-5B0D020FC01D}"/>
              </a:ext>
            </a:extLst>
          </p:cNvPr>
          <p:cNvCxnSpPr/>
          <p:nvPr/>
        </p:nvCxnSpPr>
        <p:spPr>
          <a:xfrm>
            <a:off x="155944" y="1891309"/>
            <a:ext cx="11814875" cy="0"/>
          </a:xfrm>
          <a:prstGeom prst="line">
            <a:avLst/>
          </a:prstGeom>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xmlns="" id="{D7591368-B7C8-4E5F-AB2E-915ACDB942D6}"/>
              </a:ext>
            </a:extLst>
          </p:cNvPr>
          <p:cNvSpPr txBox="1"/>
          <p:nvPr/>
        </p:nvSpPr>
        <p:spPr>
          <a:xfrm>
            <a:off x="10037135" y="1891310"/>
            <a:ext cx="1933684" cy="502766"/>
          </a:xfrm>
          <a:prstGeom prst="rect">
            <a:avLst/>
          </a:prstGeom>
          <a:noFill/>
        </p:spPr>
        <p:txBody>
          <a:bodyPr wrap="square" rtlCol="1">
            <a:spAutoFit/>
          </a:bodyPr>
          <a:lstStyle/>
          <a:p>
            <a:r>
              <a:rPr lang="en-US" sz="2667" dirty="0">
                <a:solidFill>
                  <a:schemeClr val="tx2">
                    <a:lumMod val="50000"/>
                  </a:schemeClr>
                </a:solidFill>
              </a:rPr>
              <a:t>e-o-255(1)</a:t>
            </a:r>
            <a:endParaRPr lang="fa-IR" sz="2667" dirty="0">
              <a:solidFill>
                <a:schemeClr val="tx2">
                  <a:lumMod val="50000"/>
                </a:schemeClr>
              </a:solidFill>
            </a:endParaRPr>
          </a:p>
        </p:txBody>
      </p:sp>
    </p:spTree>
    <p:extLst>
      <p:ext uri="{BB962C8B-B14F-4D97-AF65-F5344CB8AC3E}">
        <p14:creationId xmlns:p14="http://schemas.microsoft.com/office/powerpoint/2010/main" val="418327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61" name="Google Shape;61;p1"/>
          <p:cNvSpPr/>
          <p:nvPr/>
        </p:nvSpPr>
        <p:spPr>
          <a:xfrm>
            <a:off x="3410267" y="3063891"/>
            <a:ext cx="3360000" cy="3360000"/>
          </a:xfrm>
          <a:prstGeom prst="ellipse">
            <a:avLst/>
          </a:prstGeom>
          <a:noFill/>
          <a:ln w="114300" cap="flat" cmpd="sng">
            <a:solidFill>
              <a:srgbClr val="0C5ADB"/>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cxnSp>
        <p:nvCxnSpPr>
          <p:cNvPr id="54" name="Google Shape;54;p1"/>
          <p:cNvCxnSpPr>
            <a:cxnSpLocks/>
          </p:cNvCxnSpPr>
          <p:nvPr/>
        </p:nvCxnSpPr>
        <p:spPr>
          <a:xfrm flipV="1">
            <a:off x="5810945" y="4542796"/>
            <a:ext cx="2884363" cy="1387461"/>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55" name="Google Shape;55;p1"/>
          <p:cNvCxnSpPr>
            <a:cxnSpLocks/>
          </p:cNvCxnSpPr>
          <p:nvPr/>
        </p:nvCxnSpPr>
        <p:spPr>
          <a:xfrm flipV="1">
            <a:off x="5658028" y="4196408"/>
            <a:ext cx="2961211" cy="1414104"/>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56" name="Google Shape;56;p1"/>
          <p:cNvCxnSpPr>
            <a:cxnSpLocks/>
          </p:cNvCxnSpPr>
          <p:nvPr/>
        </p:nvCxnSpPr>
        <p:spPr>
          <a:xfrm flipV="1">
            <a:off x="5412199" y="3825070"/>
            <a:ext cx="3050203" cy="1442759"/>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57" name="Google Shape;57;p1"/>
          <p:cNvCxnSpPr>
            <a:cxnSpLocks/>
            <a:endCxn id="60" idx="7"/>
          </p:cNvCxnSpPr>
          <p:nvPr/>
        </p:nvCxnSpPr>
        <p:spPr>
          <a:xfrm flipV="1">
            <a:off x="5369469" y="3549532"/>
            <a:ext cx="2833780" cy="1293752"/>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58" name="Google Shape;58;p1"/>
          <p:cNvCxnSpPr>
            <a:cxnSpLocks/>
          </p:cNvCxnSpPr>
          <p:nvPr/>
        </p:nvCxnSpPr>
        <p:spPr>
          <a:xfrm flipV="1">
            <a:off x="5369468" y="3238501"/>
            <a:ext cx="2424099" cy="1123268"/>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59" name="Google Shape;59;p1"/>
          <p:cNvCxnSpPr>
            <a:cxnSpLocks/>
          </p:cNvCxnSpPr>
          <p:nvPr/>
        </p:nvCxnSpPr>
        <p:spPr>
          <a:xfrm flipV="1">
            <a:off x="5510202" y="3071043"/>
            <a:ext cx="1796532" cy="831160"/>
          </a:xfrm>
          <a:prstGeom prst="straightConnector1">
            <a:avLst/>
          </a:prstGeom>
          <a:noFill/>
          <a:ln w="114300" cap="flat" cmpd="sng">
            <a:solidFill>
              <a:srgbClr val="A2C4C9">
                <a:alpha val="60000"/>
              </a:srgbClr>
            </a:solidFill>
            <a:prstDash val="solid"/>
            <a:round/>
            <a:headEnd type="none" w="sm" len="sm"/>
            <a:tailEnd type="none" w="sm" len="sm"/>
          </a:ln>
        </p:spPr>
      </p:cxnSp>
      <p:sp>
        <p:nvSpPr>
          <p:cNvPr id="62" name="Google Shape;62;p1"/>
          <p:cNvSpPr txBox="1"/>
          <p:nvPr/>
        </p:nvSpPr>
        <p:spPr>
          <a:xfrm flipH="1">
            <a:off x="3463817" y="4106095"/>
            <a:ext cx="1871263" cy="1231066"/>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 sz="3200" b="1" dirty="0">
                <a:solidFill>
                  <a:srgbClr val="1155CC"/>
                </a:solidFill>
                <a:latin typeface="Arial"/>
                <a:ea typeface="Arial"/>
                <a:cs typeface="Arial"/>
                <a:sym typeface="Arial"/>
              </a:rPr>
              <a:t>خبر قطعی از عادل</a:t>
            </a:r>
            <a:endParaRPr sz="3200" b="1" dirty="0">
              <a:solidFill>
                <a:srgbClr val="1155CC"/>
              </a:solidFill>
              <a:latin typeface="Arial"/>
              <a:ea typeface="Arial"/>
              <a:cs typeface="Arial"/>
              <a:sym typeface="Arial"/>
            </a:endParaRPr>
          </a:p>
        </p:txBody>
      </p:sp>
      <p:sp>
        <p:nvSpPr>
          <p:cNvPr id="63" name="Google Shape;63;p1"/>
          <p:cNvSpPr txBox="1"/>
          <p:nvPr/>
        </p:nvSpPr>
        <p:spPr>
          <a:xfrm flipH="1">
            <a:off x="6777723" y="4058013"/>
            <a:ext cx="1871263" cy="1231066"/>
          </a:xfrm>
          <a:prstGeom prst="rect">
            <a:avLst/>
          </a:prstGeom>
          <a:noFill/>
          <a:ln>
            <a:noFill/>
          </a:ln>
        </p:spPr>
        <p:txBody>
          <a:bodyPr spcFirstLastPara="1" wrap="square" lIns="121900" tIns="121900" rIns="121900" bIns="121900" anchor="t" anchorCtr="0">
            <a:spAutoFit/>
          </a:bodyPr>
          <a:lstStyle/>
          <a:p>
            <a:pPr algn="ctr" rtl="0">
              <a:buClr>
                <a:srgbClr val="000000"/>
              </a:buClr>
              <a:buSzPts val="2900"/>
            </a:pPr>
            <a:r>
              <a:rPr lang="fa" sz="3200" b="1" dirty="0">
                <a:solidFill>
                  <a:srgbClr val="FF0000"/>
                </a:solidFill>
                <a:latin typeface="Arial"/>
                <a:ea typeface="Arial"/>
                <a:cs typeface="Arial"/>
                <a:sym typeface="Arial"/>
              </a:rPr>
              <a:t>خبر واحد</a:t>
            </a:r>
            <a:endParaRPr sz="3200" dirty="0">
              <a:solidFill>
                <a:srgbClr val="000000"/>
              </a:solidFill>
              <a:latin typeface="Arial"/>
              <a:ea typeface="Arial"/>
              <a:cs typeface="Arial"/>
              <a:sym typeface="Arial"/>
            </a:endParaRPr>
          </a:p>
          <a:p>
            <a:pPr algn="ctr" rtl="0">
              <a:buClr>
                <a:srgbClr val="000000"/>
              </a:buClr>
              <a:buSzPts val="2900"/>
            </a:pPr>
            <a:r>
              <a:rPr lang="fa" sz="3200" b="1" dirty="0">
                <a:solidFill>
                  <a:srgbClr val="FF0000"/>
                </a:solidFill>
                <a:latin typeface="Arial"/>
                <a:ea typeface="Arial"/>
                <a:cs typeface="Arial"/>
                <a:sym typeface="Arial"/>
              </a:rPr>
              <a:t>از فاسق</a:t>
            </a:r>
            <a:endParaRPr sz="3200" b="1" dirty="0">
              <a:solidFill>
                <a:srgbClr val="FF0000"/>
              </a:solidFill>
              <a:latin typeface="Arial"/>
              <a:ea typeface="Arial"/>
              <a:cs typeface="Arial"/>
              <a:sym typeface="Arial"/>
            </a:endParaRPr>
          </a:p>
        </p:txBody>
      </p:sp>
      <p:sp>
        <p:nvSpPr>
          <p:cNvPr id="64" name="Google Shape;64;p1"/>
          <p:cNvSpPr txBox="1"/>
          <p:nvPr/>
        </p:nvSpPr>
        <p:spPr>
          <a:xfrm flipH="1">
            <a:off x="5513448" y="4261338"/>
            <a:ext cx="1215600" cy="984845"/>
          </a:xfrm>
          <a:prstGeom prst="rect">
            <a:avLst/>
          </a:prstGeom>
          <a:noFill/>
          <a:ln>
            <a:noFill/>
          </a:ln>
        </p:spPr>
        <p:txBody>
          <a:bodyPr spcFirstLastPara="1" wrap="square" lIns="121900" tIns="121900" rIns="121900" bIns="121900" anchor="t" anchorCtr="0">
            <a:spAutoFit/>
          </a:bodyPr>
          <a:lstStyle/>
          <a:p>
            <a:pPr algn="ctr" rtl="0">
              <a:buClr>
                <a:srgbClr val="000000"/>
              </a:buClr>
              <a:buSzPts val="1800"/>
            </a:pPr>
            <a:r>
              <a:rPr lang="fa" sz="2400" b="1" dirty="0">
                <a:solidFill>
                  <a:srgbClr val="9900FF"/>
                </a:solidFill>
                <a:latin typeface="Arial"/>
                <a:ea typeface="Arial"/>
                <a:cs typeface="Arial"/>
                <a:sym typeface="Arial"/>
              </a:rPr>
              <a:t>خبر واحد از عادل</a:t>
            </a:r>
            <a:endParaRPr sz="2400" b="1" dirty="0">
              <a:solidFill>
                <a:srgbClr val="9900FF"/>
              </a:solidFill>
              <a:latin typeface="Arial"/>
              <a:ea typeface="Arial"/>
              <a:cs typeface="Arial"/>
              <a:sym typeface="Arial"/>
            </a:endParaRPr>
          </a:p>
        </p:txBody>
      </p:sp>
      <p:sp>
        <p:nvSpPr>
          <p:cNvPr id="65" name="Google Shape;65;p1"/>
          <p:cNvSpPr txBox="1"/>
          <p:nvPr/>
        </p:nvSpPr>
        <p:spPr>
          <a:xfrm flipH="1">
            <a:off x="-49471" y="3033466"/>
            <a:ext cx="2902857" cy="574412"/>
          </a:xfrm>
          <a:prstGeom prst="rect">
            <a:avLst/>
          </a:prstGeom>
          <a:noFill/>
          <a:ln>
            <a:noFill/>
          </a:ln>
        </p:spPr>
        <p:txBody>
          <a:bodyPr spcFirstLastPara="1" wrap="square" lIns="121900" tIns="121900" rIns="121900" bIns="121900" anchor="t" anchorCtr="0">
            <a:spAutoFit/>
          </a:bodyPr>
          <a:lstStyle/>
          <a:p>
            <a:pPr algn="ctr" rtl="0">
              <a:buClr>
                <a:srgbClr val="000000"/>
              </a:buClr>
              <a:buSzPts val="2000"/>
            </a:pPr>
            <a:r>
              <a:rPr lang="fa" sz="2133" b="1" dirty="0">
                <a:solidFill>
                  <a:srgbClr val="1155CC"/>
                </a:solidFill>
                <a:latin typeface="Arial"/>
                <a:ea typeface="Arial"/>
                <a:cs typeface="Arial"/>
                <a:sym typeface="Arial"/>
              </a:rPr>
              <a:t>حجیت هر خبر از عادل</a:t>
            </a:r>
            <a:endParaRPr sz="1467" dirty="0">
              <a:solidFill>
                <a:srgbClr val="000000"/>
              </a:solidFill>
              <a:latin typeface="Arial"/>
              <a:ea typeface="Arial"/>
              <a:cs typeface="Arial"/>
              <a:sym typeface="Arial"/>
            </a:endParaRPr>
          </a:p>
        </p:txBody>
      </p:sp>
      <p:sp>
        <p:nvSpPr>
          <p:cNvPr id="66" name="Google Shape;66;p1"/>
          <p:cNvSpPr txBox="1"/>
          <p:nvPr/>
        </p:nvSpPr>
        <p:spPr>
          <a:xfrm>
            <a:off x="-6737" y="2616252"/>
            <a:ext cx="2817391" cy="53348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 sz="2667" b="1" dirty="0">
                <a:solidFill>
                  <a:srgbClr val="1155CC"/>
                </a:solidFill>
                <a:latin typeface="Arial"/>
                <a:ea typeface="Arial"/>
                <a:cs typeface="Arial"/>
                <a:sym typeface="Arial"/>
              </a:rPr>
              <a:t>مفهوم مخالفه</a:t>
            </a:r>
            <a:endParaRPr sz="2667" dirty="0">
              <a:solidFill>
                <a:srgbClr val="000000"/>
              </a:solidFill>
              <a:latin typeface="Arial"/>
              <a:ea typeface="Arial"/>
              <a:cs typeface="Arial"/>
              <a:sym typeface="Arial"/>
            </a:endParaRPr>
          </a:p>
        </p:txBody>
      </p:sp>
      <p:sp>
        <p:nvSpPr>
          <p:cNvPr id="67" name="Google Shape;67;p1"/>
          <p:cNvSpPr txBox="1"/>
          <p:nvPr/>
        </p:nvSpPr>
        <p:spPr>
          <a:xfrm flipH="1">
            <a:off x="8161587" y="5846367"/>
            <a:ext cx="4171963" cy="574412"/>
          </a:xfrm>
          <a:prstGeom prst="rect">
            <a:avLst/>
          </a:prstGeom>
          <a:noFill/>
          <a:ln>
            <a:noFill/>
          </a:ln>
        </p:spPr>
        <p:txBody>
          <a:bodyPr spcFirstLastPara="1" wrap="square" lIns="121900" tIns="121900" rIns="121900" bIns="121900" anchor="t" anchorCtr="0">
            <a:spAutoFit/>
          </a:bodyPr>
          <a:lstStyle/>
          <a:p>
            <a:pPr algn="ctr" rtl="0">
              <a:buClr>
                <a:srgbClr val="000000"/>
              </a:buClr>
              <a:buSzPts val="2000"/>
            </a:pPr>
            <a:r>
              <a:rPr lang="fa" sz="2133" b="1" dirty="0">
                <a:solidFill>
                  <a:srgbClr val="FF0000"/>
                </a:solidFill>
                <a:latin typeface="Arial"/>
                <a:ea typeface="Arial"/>
                <a:cs typeface="Arial"/>
                <a:sym typeface="Arial"/>
              </a:rPr>
              <a:t>عدم حجیت هر خبر ظنی</a:t>
            </a:r>
            <a:endParaRPr sz="1467" dirty="0">
              <a:solidFill>
                <a:srgbClr val="000000"/>
              </a:solidFill>
              <a:latin typeface="Arial"/>
              <a:ea typeface="Arial"/>
              <a:cs typeface="Arial"/>
              <a:sym typeface="Arial"/>
            </a:endParaRPr>
          </a:p>
        </p:txBody>
      </p:sp>
      <p:sp>
        <p:nvSpPr>
          <p:cNvPr id="68" name="Google Shape;68;p1"/>
          <p:cNvSpPr txBox="1"/>
          <p:nvPr/>
        </p:nvSpPr>
        <p:spPr>
          <a:xfrm>
            <a:off x="8838873" y="5393797"/>
            <a:ext cx="2817391" cy="61549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 sz="3200" b="1" dirty="0">
                <a:solidFill>
                  <a:srgbClr val="FF0000"/>
                </a:solidFill>
                <a:latin typeface="Arial"/>
                <a:ea typeface="Arial"/>
                <a:cs typeface="Arial"/>
                <a:sym typeface="Arial"/>
              </a:rPr>
              <a:t>تعلیل</a:t>
            </a:r>
            <a:endParaRPr sz="3200" dirty="0">
              <a:solidFill>
                <a:srgbClr val="FF0000"/>
              </a:solidFill>
              <a:latin typeface="Arial"/>
              <a:ea typeface="Arial"/>
              <a:cs typeface="Arial"/>
              <a:sym typeface="Arial"/>
            </a:endParaRPr>
          </a:p>
        </p:txBody>
      </p:sp>
      <p:sp>
        <p:nvSpPr>
          <p:cNvPr id="2" name="Rectangle 1">
            <a:extLst>
              <a:ext uri="{FF2B5EF4-FFF2-40B4-BE49-F238E27FC236}">
                <a16:creationId xmlns:a16="http://schemas.microsoft.com/office/drawing/2014/main" xmlns="" id="{410A6F72-C07D-4481-A714-8B2E2751EB17}"/>
              </a:ext>
            </a:extLst>
          </p:cNvPr>
          <p:cNvSpPr/>
          <p:nvPr/>
        </p:nvSpPr>
        <p:spPr>
          <a:xfrm>
            <a:off x="155944" y="127591"/>
            <a:ext cx="11814875" cy="2372592"/>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1" anchor="ctr"/>
          <a:lstStyle/>
          <a:p>
            <a:pPr algn="ctr"/>
            <a:endParaRPr lang="fa-IR" sz="2400"/>
          </a:p>
        </p:txBody>
      </p:sp>
      <p:sp>
        <p:nvSpPr>
          <p:cNvPr id="20" name="Google Shape;69;p1">
            <a:extLst>
              <a:ext uri="{FF2B5EF4-FFF2-40B4-BE49-F238E27FC236}">
                <a16:creationId xmlns:a16="http://schemas.microsoft.com/office/drawing/2014/main" xmlns="" id="{7334703B-2D9F-4FF1-930F-6A52F7E45D08}"/>
              </a:ext>
            </a:extLst>
          </p:cNvPr>
          <p:cNvSpPr/>
          <p:nvPr/>
        </p:nvSpPr>
        <p:spPr>
          <a:xfrm rot="1757381">
            <a:off x="2564985" y="3386084"/>
            <a:ext cx="1413396" cy="480181"/>
          </a:xfrm>
          <a:prstGeom prst="leftArrow">
            <a:avLst>
              <a:gd name="adj1" fmla="val 36149"/>
              <a:gd name="adj2" fmla="val 111885"/>
            </a:avLst>
          </a:prstGeom>
          <a:solidFill>
            <a:srgbClr val="0C5ADB"/>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cxnSp>
        <p:nvCxnSpPr>
          <p:cNvPr id="31" name="Google Shape;58;p1">
            <a:extLst>
              <a:ext uri="{FF2B5EF4-FFF2-40B4-BE49-F238E27FC236}">
                <a16:creationId xmlns:a16="http://schemas.microsoft.com/office/drawing/2014/main" xmlns="" id="{07FAB620-4C60-40BB-976F-DD1513A5A7B4}"/>
              </a:ext>
            </a:extLst>
          </p:cNvPr>
          <p:cNvCxnSpPr>
            <a:cxnSpLocks/>
          </p:cNvCxnSpPr>
          <p:nvPr/>
        </p:nvCxnSpPr>
        <p:spPr>
          <a:xfrm flipV="1">
            <a:off x="6218536" y="5068419"/>
            <a:ext cx="2424099" cy="1123268"/>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32" name="Google Shape;59;p1">
            <a:extLst>
              <a:ext uri="{FF2B5EF4-FFF2-40B4-BE49-F238E27FC236}">
                <a16:creationId xmlns:a16="http://schemas.microsoft.com/office/drawing/2014/main" xmlns="" id="{7559D686-F581-4E36-B3F0-D53308B8C9DA}"/>
              </a:ext>
            </a:extLst>
          </p:cNvPr>
          <p:cNvCxnSpPr>
            <a:cxnSpLocks/>
          </p:cNvCxnSpPr>
          <p:nvPr/>
        </p:nvCxnSpPr>
        <p:spPr>
          <a:xfrm flipV="1">
            <a:off x="6709062" y="5550507"/>
            <a:ext cx="1796532" cy="831160"/>
          </a:xfrm>
          <a:prstGeom prst="straightConnector1">
            <a:avLst/>
          </a:prstGeom>
          <a:noFill/>
          <a:ln w="114300" cap="flat" cmpd="sng">
            <a:solidFill>
              <a:srgbClr val="A2C4C9">
                <a:alpha val="60000"/>
              </a:srgbClr>
            </a:solidFill>
            <a:prstDash val="solid"/>
            <a:round/>
            <a:headEnd type="none" w="sm" len="sm"/>
            <a:tailEnd type="none" w="sm" len="sm"/>
          </a:ln>
        </p:spPr>
      </p:cxnSp>
      <p:sp>
        <p:nvSpPr>
          <p:cNvPr id="60" name="Google Shape;60;p1"/>
          <p:cNvSpPr/>
          <p:nvPr/>
        </p:nvSpPr>
        <p:spPr>
          <a:xfrm>
            <a:off x="5335308" y="3057472"/>
            <a:ext cx="3360000" cy="3360000"/>
          </a:xfrm>
          <a:prstGeom prst="ellipse">
            <a:avLst/>
          </a:prstGeom>
          <a:noFill/>
          <a:ln w="114300"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69" name="Google Shape;69;p1"/>
          <p:cNvSpPr/>
          <p:nvPr/>
        </p:nvSpPr>
        <p:spPr>
          <a:xfrm rot="12601464">
            <a:off x="8343729" y="5069538"/>
            <a:ext cx="1413396" cy="480181"/>
          </a:xfrm>
          <a:prstGeom prst="leftArrow">
            <a:avLst>
              <a:gd name="adj1" fmla="val 36149"/>
              <a:gd name="adj2" fmla="val 111885"/>
            </a:avLst>
          </a:prstGeom>
          <a:solidFill>
            <a:srgbClr val="FF0000"/>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33" name="Google Shape;94;p2">
            <a:extLst>
              <a:ext uri="{FF2B5EF4-FFF2-40B4-BE49-F238E27FC236}">
                <a16:creationId xmlns:a16="http://schemas.microsoft.com/office/drawing/2014/main" xmlns="" id="{FAC79483-1D6C-42D6-9D92-E8E5D37033A2}"/>
              </a:ext>
            </a:extLst>
          </p:cNvPr>
          <p:cNvSpPr/>
          <p:nvPr/>
        </p:nvSpPr>
        <p:spPr>
          <a:xfrm>
            <a:off x="10025123" y="2306216"/>
            <a:ext cx="2072492" cy="2069539"/>
          </a:xfrm>
          <a:prstGeom prst="mathMultiply">
            <a:avLst>
              <a:gd name="adj1" fmla="val 11714"/>
            </a:avLst>
          </a:prstGeom>
          <a:solidFill>
            <a:srgbClr val="FF0000"/>
          </a:solidFill>
          <a:ln w="9525" cap="flat" cmpd="sng">
            <a:solidFill>
              <a:srgbClr val="FF00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121900" tIns="60933" rIns="121900" bIns="60933" anchor="ctr" anchorCtr="0">
            <a:noAutofit/>
          </a:bodyPr>
          <a:lstStyle/>
          <a:p>
            <a:pPr algn="ctr" rtl="0">
              <a:buClr>
                <a:srgbClr val="000000"/>
              </a:buClr>
              <a:buSzPts val="1400"/>
            </a:pPr>
            <a:endParaRPr sz="1867">
              <a:solidFill>
                <a:schemeClr val="lt1"/>
              </a:solidFill>
              <a:latin typeface="Arial"/>
              <a:ea typeface="Arial"/>
              <a:cs typeface="Arial"/>
              <a:sym typeface="Arial"/>
            </a:endParaRPr>
          </a:p>
        </p:txBody>
      </p:sp>
      <p:sp>
        <p:nvSpPr>
          <p:cNvPr id="34" name="TextBox 33">
            <a:extLst>
              <a:ext uri="{FF2B5EF4-FFF2-40B4-BE49-F238E27FC236}">
                <a16:creationId xmlns:a16="http://schemas.microsoft.com/office/drawing/2014/main" xmlns="" id="{AE0D5A14-09C6-4831-82FE-1DFCDC7657C8}"/>
              </a:ext>
            </a:extLst>
          </p:cNvPr>
          <p:cNvSpPr txBox="1"/>
          <p:nvPr/>
        </p:nvSpPr>
        <p:spPr>
          <a:xfrm>
            <a:off x="155945" y="1891310"/>
            <a:ext cx="1719729" cy="502766"/>
          </a:xfrm>
          <a:prstGeom prst="rect">
            <a:avLst/>
          </a:prstGeom>
          <a:noFill/>
        </p:spPr>
        <p:txBody>
          <a:bodyPr wrap="square" rtlCol="1">
            <a:spAutoFit/>
          </a:bodyPr>
          <a:lstStyle/>
          <a:p>
            <a:r>
              <a:rPr lang="en-US" sz="2667" dirty="0">
                <a:solidFill>
                  <a:schemeClr val="tx2">
                    <a:lumMod val="50000"/>
                  </a:schemeClr>
                </a:solidFill>
              </a:rPr>
              <a:t>nomov.ir</a:t>
            </a:r>
            <a:endParaRPr lang="fa-IR" sz="2667" dirty="0">
              <a:solidFill>
                <a:schemeClr val="tx2">
                  <a:lumMod val="50000"/>
                </a:schemeClr>
              </a:solidFill>
            </a:endParaRPr>
          </a:p>
        </p:txBody>
      </p:sp>
      <p:sp>
        <p:nvSpPr>
          <p:cNvPr id="3" name="Rectangle 2">
            <a:extLst>
              <a:ext uri="{FF2B5EF4-FFF2-40B4-BE49-F238E27FC236}">
                <a16:creationId xmlns:a16="http://schemas.microsoft.com/office/drawing/2014/main" xmlns="" id="{B3CE0CF7-48F7-4333-8FE5-059719C0054E}"/>
              </a:ext>
            </a:extLst>
          </p:cNvPr>
          <p:cNvSpPr/>
          <p:nvPr/>
        </p:nvSpPr>
        <p:spPr>
          <a:xfrm>
            <a:off x="334165" y="184327"/>
            <a:ext cx="11458432" cy="1662378"/>
          </a:xfrm>
          <a:prstGeom prst="rect">
            <a:avLst/>
          </a:prstGeom>
        </p:spPr>
        <p:txBody>
          <a:bodyPr wrap="square">
            <a:spAutoFit/>
          </a:bodyPr>
          <a:lstStyle/>
          <a:p>
            <a:pPr algn="just" rtl="1">
              <a:lnSpc>
                <a:spcPct val="150000"/>
              </a:lnSpc>
            </a:pPr>
            <a:r>
              <a:rPr lang="fa-IR" sz="2267" b="1" dirty="0">
                <a:cs typeface="B Nazanin" panose="00000400000000000000" pitchFamily="2" charset="-78"/>
              </a:rPr>
              <a:t>إن النسبة بينهما وإن كان عموما من وجه، فيتعارضان في مادة الاجتماع وهي خبر العادل الغير المفيد للعلم، لكن يجب تقديم عموم المفهوم وإدخال مادة الاجتماع فيه، إذ لو خرج عنه وانحصر مورده في خبر العادل المفيد للعلم لكان لغوا، لأن خبر الفاسق المفيد للعلم أيضا واجب العمل (فرائد الاصول، ج1، ص:259)</a:t>
            </a:r>
          </a:p>
        </p:txBody>
      </p:sp>
      <p:cxnSp>
        <p:nvCxnSpPr>
          <p:cNvPr id="25" name="Straight Connector 24">
            <a:extLst>
              <a:ext uri="{FF2B5EF4-FFF2-40B4-BE49-F238E27FC236}">
                <a16:creationId xmlns:a16="http://schemas.microsoft.com/office/drawing/2014/main" xmlns="" id="{9DBC741D-B024-4F3B-9268-B3076CEECA6D}"/>
              </a:ext>
            </a:extLst>
          </p:cNvPr>
          <p:cNvCxnSpPr/>
          <p:nvPr/>
        </p:nvCxnSpPr>
        <p:spPr>
          <a:xfrm>
            <a:off x="155944" y="1891309"/>
            <a:ext cx="11814875" cy="0"/>
          </a:xfrm>
          <a:prstGeom prst="line">
            <a:avLst/>
          </a:prstGeom>
        </p:spPr>
        <p:style>
          <a:lnRef idx="1">
            <a:schemeClr val="dk1"/>
          </a:lnRef>
          <a:fillRef idx="0">
            <a:schemeClr val="dk1"/>
          </a:fillRef>
          <a:effectRef idx="0">
            <a:schemeClr val="dk1"/>
          </a:effectRef>
          <a:fontRef idx="minor">
            <a:schemeClr val="tx1"/>
          </a:fontRef>
        </p:style>
      </p:cxnSp>
      <p:sp>
        <p:nvSpPr>
          <p:cNvPr id="26" name="TextBox 25">
            <a:extLst>
              <a:ext uri="{FF2B5EF4-FFF2-40B4-BE49-F238E27FC236}">
                <a16:creationId xmlns:a16="http://schemas.microsoft.com/office/drawing/2014/main" xmlns="" id="{FE106DEB-922B-4528-BD84-EDA1A8BDDC79}"/>
              </a:ext>
            </a:extLst>
          </p:cNvPr>
          <p:cNvSpPr txBox="1"/>
          <p:nvPr/>
        </p:nvSpPr>
        <p:spPr>
          <a:xfrm>
            <a:off x="10037135" y="1891310"/>
            <a:ext cx="1933684" cy="502766"/>
          </a:xfrm>
          <a:prstGeom prst="rect">
            <a:avLst/>
          </a:prstGeom>
          <a:noFill/>
        </p:spPr>
        <p:txBody>
          <a:bodyPr wrap="square" rtlCol="1">
            <a:spAutoFit/>
          </a:bodyPr>
          <a:lstStyle/>
          <a:p>
            <a:r>
              <a:rPr lang="en-US" sz="2667" dirty="0">
                <a:solidFill>
                  <a:schemeClr val="tx2">
                    <a:lumMod val="50000"/>
                  </a:schemeClr>
                </a:solidFill>
              </a:rPr>
              <a:t>e-o-255(2)</a:t>
            </a:r>
            <a:endParaRPr lang="fa-IR" sz="2667" dirty="0">
              <a:solidFill>
                <a:schemeClr val="tx2">
                  <a:lumMod val="50000"/>
                </a:schemeClr>
              </a:solidFill>
            </a:endParaRPr>
          </a:p>
        </p:txBody>
      </p:sp>
    </p:spTree>
    <p:extLst>
      <p:ext uri="{BB962C8B-B14F-4D97-AF65-F5344CB8AC3E}">
        <p14:creationId xmlns:p14="http://schemas.microsoft.com/office/powerpoint/2010/main" val="3470501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cxnSp>
        <p:nvCxnSpPr>
          <p:cNvPr id="25" name="Google Shape;54;p1">
            <a:extLst>
              <a:ext uri="{FF2B5EF4-FFF2-40B4-BE49-F238E27FC236}">
                <a16:creationId xmlns:a16="http://schemas.microsoft.com/office/drawing/2014/main" xmlns="" id="{B6F49B5E-5EEA-4EA0-AE49-5826DAF8DA83}"/>
              </a:ext>
            </a:extLst>
          </p:cNvPr>
          <p:cNvCxnSpPr>
            <a:cxnSpLocks/>
          </p:cNvCxnSpPr>
          <p:nvPr/>
        </p:nvCxnSpPr>
        <p:spPr>
          <a:xfrm flipV="1">
            <a:off x="5758122" y="4970447"/>
            <a:ext cx="1435125" cy="750299"/>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26" name="Google Shape;55;p1">
            <a:extLst>
              <a:ext uri="{FF2B5EF4-FFF2-40B4-BE49-F238E27FC236}">
                <a16:creationId xmlns:a16="http://schemas.microsoft.com/office/drawing/2014/main" xmlns="" id="{1950302D-1B69-4684-8A59-3559149D681B}"/>
              </a:ext>
            </a:extLst>
          </p:cNvPr>
          <p:cNvCxnSpPr>
            <a:cxnSpLocks/>
            <a:endCxn id="61" idx="6"/>
          </p:cNvCxnSpPr>
          <p:nvPr/>
        </p:nvCxnSpPr>
        <p:spPr>
          <a:xfrm flipV="1">
            <a:off x="5324337" y="4554651"/>
            <a:ext cx="1928492" cy="966296"/>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27" name="Google Shape;56;p1">
            <a:extLst>
              <a:ext uri="{FF2B5EF4-FFF2-40B4-BE49-F238E27FC236}">
                <a16:creationId xmlns:a16="http://schemas.microsoft.com/office/drawing/2014/main" xmlns="" id="{072564F0-07C1-452E-973C-E9B506B37A79}"/>
              </a:ext>
            </a:extLst>
          </p:cNvPr>
          <p:cNvCxnSpPr>
            <a:cxnSpLocks/>
          </p:cNvCxnSpPr>
          <p:nvPr/>
        </p:nvCxnSpPr>
        <p:spPr>
          <a:xfrm flipV="1">
            <a:off x="5063977" y="4194142"/>
            <a:ext cx="2188851" cy="1074369"/>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28" name="Google Shape;57;p1">
            <a:extLst>
              <a:ext uri="{FF2B5EF4-FFF2-40B4-BE49-F238E27FC236}">
                <a16:creationId xmlns:a16="http://schemas.microsoft.com/office/drawing/2014/main" xmlns="" id="{BB37B49C-672D-469D-9090-0290609E5175}"/>
              </a:ext>
            </a:extLst>
          </p:cNvPr>
          <p:cNvCxnSpPr>
            <a:cxnSpLocks/>
          </p:cNvCxnSpPr>
          <p:nvPr/>
        </p:nvCxnSpPr>
        <p:spPr>
          <a:xfrm flipV="1">
            <a:off x="4877256" y="3881931"/>
            <a:ext cx="2189485" cy="1059875"/>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29" name="Google Shape;58;p1">
            <a:extLst>
              <a:ext uri="{FF2B5EF4-FFF2-40B4-BE49-F238E27FC236}">
                <a16:creationId xmlns:a16="http://schemas.microsoft.com/office/drawing/2014/main" xmlns="" id="{D6809167-F402-460F-A626-2EF5F1661024}"/>
              </a:ext>
            </a:extLst>
          </p:cNvPr>
          <p:cNvCxnSpPr>
            <a:cxnSpLocks/>
          </p:cNvCxnSpPr>
          <p:nvPr/>
        </p:nvCxnSpPr>
        <p:spPr>
          <a:xfrm flipV="1">
            <a:off x="4851333" y="3613469"/>
            <a:ext cx="1947481" cy="901347"/>
          </a:xfrm>
          <a:prstGeom prst="straightConnector1">
            <a:avLst/>
          </a:prstGeom>
          <a:noFill/>
          <a:ln w="114300" cap="flat" cmpd="sng">
            <a:solidFill>
              <a:srgbClr val="A2C4C9">
                <a:alpha val="60000"/>
              </a:srgbClr>
            </a:solidFill>
            <a:prstDash val="solid"/>
            <a:round/>
            <a:headEnd type="none" w="sm" len="sm"/>
            <a:tailEnd type="none" w="sm" len="sm"/>
          </a:ln>
        </p:spPr>
      </p:cxnSp>
      <p:cxnSp>
        <p:nvCxnSpPr>
          <p:cNvPr id="30" name="Google Shape;59;p1">
            <a:extLst>
              <a:ext uri="{FF2B5EF4-FFF2-40B4-BE49-F238E27FC236}">
                <a16:creationId xmlns:a16="http://schemas.microsoft.com/office/drawing/2014/main" xmlns="" id="{B63015DF-7264-4D8F-B398-D01AF59CE65C}"/>
              </a:ext>
            </a:extLst>
          </p:cNvPr>
          <p:cNvCxnSpPr>
            <a:cxnSpLocks/>
          </p:cNvCxnSpPr>
          <p:nvPr/>
        </p:nvCxnSpPr>
        <p:spPr>
          <a:xfrm flipV="1">
            <a:off x="4956428" y="3410679"/>
            <a:ext cx="1448851" cy="654364"/>
          </a:xfrm>
          <a:prstGeom prst="straightConnector1">
            <a:avLst/>
          </a:prstGeom>
          <a:noFill/>
          <a:ln w="114300" cap="flat" cmpd="sng">
            <a:solidFill>
              <a:srgbClr val="A2C4C9">
                <a:alpha val="60000"/>
              </a:srgbClr>
            </a:solidFill>
            <a:prstDash val="solid"/>
            <a:round/>
            <a:headEnd type="none" w="sm" len="sm"/>
            <a:tailEnd type="none" w="sm" len="sm"/>
          </a:ln>
        </p:spPr>
      </p:cxnSp>
      <p:sp>
        <p:nvSpPr>
          <p:cNvPr id="61" name="Google Shape;61;p1"/>
          <p:cNvSpPr/>
          <p:nvPr/>
        </p:nvSpPr>
        <p:spPr>
          <a:xfrm>
            <a:off x="4852828" y="3354651"/>
            <a:ext cx="2400000" cy="2400000"/>
          </a:xfrm>
          <a:prstGeom prst="ellipse">
            <a:avLst/>
          </a:prstGeom>
          <a:noFill/>
          <a:ln w="88900" cap="flat" cmpd="sng">
            <a:solidFill>
              <a:srgbClr val="0C5ADB"/>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63" name="Google Shape;63;p1"/>
          <p:cNvSpPr txBox="1"/>
          <p:nvPr/>
        </p:nvSpPr>
        <p:spPr>
          <a:xfrm flipH="1">
            <a:off x="5084624" y="2767733"/>
            <a:ext cx="1907187" cy="902643"/>
          </a:xfrm>
          <a:prstGeom prst="rect">
            <a:avLst/>
          </a:prstGeom>
          <a:noFill/>
          <a:ln>
            <a:noFill/>
          </a:ln>
        </p:spPr>
        <p:txBody>
          <a:bodyPr spcFirstLastPara="1" wrap="square" lIns="121900" tIns="121900" rIns="121900" bIns="121900" anchor="t" anchorCtr="0">
            <a:spAutoFit/>
          </a:bodyPr>
          <a:lstStyle/>
          <a:p>
            <a:pPr algn="ctr">
              <a:buSzPts val="2900"/>
            </a:pPr>
            <a:r>
              <a:rPr lang="fa" sz="2133" b="1" dirty="0">
                <a:solidFill>
                  <a:srgbClr val="FF0000"/>
                </a:solidFill>
                <a:latin typeface="Arial"/>
                <a:ea typeface="Arial"/>
                <a:cs typeface="Arial"/>
                <a:sym typeface="Arial"/>
              </a:rPr>
              <a:t>خبر واحد</a:t>
            </a:r>
            <a:r>
              <a:rPr lang="fa-IR" sz="2133" b="1" dirty="0">
                <a:solidFill>
                  <a:srgbClr val="FF0000"/>
                </a:solidFill>
                <a:latin typeface="Arial"/>
                <a:ea typeface="Arial"/>
                <a:cs typeface="Arial"/>
                <a:sym typeface="Arial"/>
              </a:rPr>
              <a:t> </a:t>
            </a:r>
            <a:r>
              <a:rPr lang="fa-IR" sz="2133" b="1" dirty="0">
                <a:solidFill>
                  <a:srgbClr val="FF0000"/>
                </a:solidFill>
              </a:rPr>
              <a:t>از فاسق</a:t>
            </a:r>
          </a:p>
          <a:p>
            <a:pPr algn="ctr" rtl="0">
              <a:buClr>
                <a:srgbClr val="000000"/>
              </a:buClr>
              <a:buSzPts val="2900"/>
            </a:pPr>
            <a:endParaRPr sz="2133" dirty="0">
              <a:solidFill>
                <a:srgbClr val="000000"/>
              </a:solidFill>
              <a:latin typeface="Arial"/>
              <a:ea typeface="Arial"/>
              <a:cs typeface="Arial"/>
              <a:sym typeface="Arial"/>
            </a:endParaRPr>
          </a:p>
        </p:txBody>
      </p:sp>
      <p:sp>
        <p:nvSpPr>
          <p:cNvPr id="64" name="Google Shape;64;p1"/>
          <p:cNvSpPr txBox="1"/>
          <p:nvPr/>
        </p:nvSpPr>
        <p:spPr>
          <a:xfrm flipH="1">
            <a:off x="5070013" y="3923732"/>
            <a:ext cx="1936408" cy="1231066"/>
          </a:xfrm>
          <a:prstGeom prst="rect">
            <a:avLst/>
          </a:prstGeom>
          <a:noFill/>
          <a:ln>
            <a:noFill/>
          </a:ln>
        </p:spPr>
        <p:txBody>
          <a:bodyPr spcFirstLastPara="1" wrap="square" lIns="121900" tIns="121900" rIns="121900" bIns="121900" anchor="t" anchorCtr="0">
            <a:spAutoFit/>
          </a:bodyPr>
          <a:lstStyle/>
          <a:p>
            <a:pPr algn="ctr" rtl="0">
              <a:buClr>
                <a:srgbClr val="000000"/>
              </a:buClr>
              <a:buSzPts val="1800"/>
            </a:pPr>
            <a:r>
              <a:rPr lang="fa" sz="3200" b="1" dirty="0">
                <a:solidFill>
                  <a:srgbClr val="0C5ADB"/>
                </a:solidFill>
                <a:latin typeface="Arial"/>
                <a:ea typeface="Arial"/>
                <a:cs typeface="Arial"/>
                <a:sym typeface="Arial"/>
              </a:rPr>
              <a:t>خبر واحد از عادل</a:t>
            </a:r>
            <a:endParaRPr sz="3200" b="1" dirty="0">
              <a:solidFill>
                <a:srgbClr val="0C5ADB"/>
              </a:solidFill>
              <a:latin typeface="Arial"/>
              <a:ea typeface="Arial"/>
              <a:cs typeface="Arial"/>
              <a:sym typeface="Arial"/>
            </a:endParaRPr>
          </a:p>
        </p:txBody>
      </p:sp>
      <p:sp>
        <p:nvSpPr>
          <p:cNvPr id="66" name="Google Shape;66;p1"/>
          <p:cNvSpPr txBox="1"/>
          <p:nvPr/>
        </p:nvSpPr>
        <p:spPr>
          <a:xfrm>
            <a:off x="8321814" y="5571805"/>
            <a:ext cx="2817391" cy="53348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 sz="2667" b="1" dirty="0">
                <a:solidFill>
                  <a:srgbClr val="1155CC"/>
                </a:solidFill>
                <a:latin typeface="Arial"/>
                <a:ea typeface="Arial"/>
                <a:cs typeface="Arial"/>
                <a:sym typeface="Arial"/>
              </a:rPr>
              <a:t>مفهوم مخالفه</a:t>
            </a:r>
            <a:endParaRPr sz="2667" dirty="0">
              <a:solidFill>
                <a:srgbClr val="000000"/>
              </a:solidFill>
              <a:latin typeface="Arial"/>
              <a:ea typeface="Arial"/>
              <a:cs typeface="Arial"/>
              <a:sym typeface="Arial"/>
            </a:endParaRPr>
          </a:p>
        </p:txBody>
      </p:sp>
      <p:sp>
        <p:nvSpPr>
          <p:cNvPr id="68" name="Google Shape;68;p1"/>
          <p:cNvSpPr txBox="1"/>
          <p:nvPr/>
        </p:nvSpPr>
        <p:spPr>
          <a:xfrm>
            <a:off x="670549" y="2992444"/>
            <a:ext cx="2817391" cy="615499"/>
          </a:xfrm>
          <a:prstGeom prst="rect">
            <a:avLst/>
          </a:prstGeom>
          <a:noFill/>
          <a:ln>
            <a:noFill/>
          </a:ln>
        </p:spPr>
        <p:txBody>
          <a:bodyPr spcFirstLastPara="1" wrap="square" lIns="121900" tIns="60933" rIns="121900" bIns="60933" anchor="ctr" anchorCtr="0">
            <a:spAutoFit/>
          </a:bodyPr>
          <a:lstStyle/>
          <a:p>
            <a:pPr marL="0" lvl="1" algn="ctr" rtl="0">
              <a:buClr>
                <a:srgbClr val="000000"/>
              </a:buClr>
              <a:buSzPts val="2800"/>
            </a:pPr>
            <a:r>
              <a:rPr lang="fa" sz="3200" b="1" dirty="0">
                <a:solidFill>
                  <a:srgbClr val="FF0000"/>
                </a:solidFill>
                <a:latin typeface="Arial"/>
                <a:ea typeface="Arial"/>
                <a:cs typeface="Arial"/>
                <a:sym typeface="Arial"/>
              </a:rPr>
              <a:t>تعلیل</a:t>
            </a:r>
            <a:endParaRPr sz="3200" dirty="0">
              <a:solidFill>
                <a:srgbClr val="FF0000"/>
              </a:solidFill>
              <a:latin typeface="Arial"/>
              <a:ea typeface="Arial"/>
              <a:cs typeface="Arial"/>
              <a:sym typeface="Arial"/>
            </a:endParaRPr>
          </a:p>
        </p:txBody>
      </p:sp>
      <p:sp>
        <p:nvSpPr>
          <p:cNvPr id="2" name="Rectangle 1">
            <a:extLst>
              <a:ext uri="{FF2B5EF4-FFF2-40B4-BE49-F238E27FC236}">
                <a16:creationId xmlns:a16="http://schemas.microsoft.com/office/drawing/2014/main" xmlns="" id="{410A6F72-C07D-4481-A714-8B2E2751EB17}"/>
              </a:ext>
            </a:extLst>
          </p:cNvPr>
          <p:cNvSpPr/>
          <p:nvPr/>
        </p:nvSpPr>
        <p:spPr>
          <a:xfrm>
            <a:off x="155944" y="127591"/>
            <a:ext cx="11814875" cy="2372592"/>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1" anchor="ctr"/>
          <a:lstStyle/>
          <a:p>
            <a:pPr algn="ctr"/>
            <a:endParaRPr lang="fa-IR" sz="2400"/>
          </a:p>
        </p:txBody>
      </p:sp>
      <p:sp>
        <p:nvSpPr>
          <p:cNvPr id="20" name="Google Shape;69;p1">
            <a:extLst>
              <a:ext uri="{FF2B5EF4-FFF2-40B4-BE49-F238E27FC236}">
                <a16:creationId xmlns:a16="http://schemas.microsoft.com/office/drawing/2014/main" xmlns="" id="{7334703B-2D9F-4FF1-930F-6A52F7E45D08}"/>
              </a:ext>
            </a:extLst>
          </p:cNvPr>
          <p:cNvSpPr/>
          <p:nvPr/>
        </p:nvSpPr>
        <p:spPr>
          <a:xfrm rot="1757381">
            <a:off x="3142895" y="3744042"/>
            <a:ext cx="1413396" cy="480181"/>
          </a:xfrm>
          <a:prstGeom prst="leftArrow">
            <a:avLst>
              <a:gd name="adj1" fmla="val 33448"/>
              <a:gd name="adj2" fmla="val 96507"/>
            </a:avLst>
          </a:prstGeom>
          <a:solidFill>
            <a:srgbClr val="FF0000"/>
          </a:solidFill>
          <a:ln>
            <a:noFill/>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60" name="Google Shape;60;p1"/>
          <p:cNvSpPr/>
          <p:nvPr/>
        </p:nvSpPr>
        <p:spPr>
          <a:xfrm>
            <a:off x="4132828" y="2619264"/>
            <a:ext cx="3840000" cy="3840000"/>
          </a:xfrm>
          <a:prstGeom prst="ellipse">
            <a:avLst/>
          </a:prstGeom>
          <a:noFill/>
          <a:ln w="88900"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pPr algn="l" rtl="0">
              <a:buClr>
                <a:srgbClr val="000000"/>
              </a:buClr>
              <a:buSzPts val="1400"/>
            </a:pPr>
            <a:endParaRPr sz="1867" dirty="0">
              <a:solidFill>
                <a:srgbClr val="000000"/>
              </a:solidFill>
              <a:latin typeface="Arial"/>
              <a:ea typeface="Arial"/>
              <a:cs typeface="Arial"/>
              <a:sym typeface="Arial"/>
            </a:endParaRPr>
          </a:p>
        </p:txBody>
      </p:sp>
      <p:sp>
        <p:nvSpPr>
          <p:cNvPr id="69" name="Google Shape;69;p1"/>
          <p:cNvSpPr/>
          <p:nvPr/>
        </p:nvSpPr>
        <p:spPr>
          <a:xfrm rot="12601464">
            <a:off x="6903520" y="5117308"/>
            <a:ext cx="1909113" cy="480181"/>
          </a:xfrm>
          <a:prstGeom prst="leftArrow">
            <a:avLst>
              <a:gd name="adj1" fmla="val 35198"/>
              <a:gd name="adj2" fmla="val 101773"/>
            </a:avLst>
          </a:prstGeom>
          <a:solidFill>
            <a:srgbClr val="0C5ADB"/>
          </a:solidFill>
          <a:ln>
            <a:noFill/>
          </a:ln>
        </p:spPr>
        <p:txBody>
          <a:bodyPr spcFirstLastPara="1" wrap="square" lIns="121900" tIns="121900" rIns="121900" bIns="121900" anchor="ctr" anchorCtr="0">
            <a:noAutofit/>
          </a:bodyPr>
          <a:lstStyle/>
          <a:p>
            <a:pPr algn="l" rtl="0">
              <a:buClr>
                <a:srgbClr val="000000"/>
              </a:buClr>
              <a:buSzPts val="1400"/>
            </a:pPr>
            <a:endParaRPr sz="1867">
              <a:solidFill>
                <a:srgbClr val="000000"/>
              </a:solidFill>
              <a:latin typeface="Arial"/>
              <a:ea typeface="Arial"/>
              <a:cs typeface="Arial"/>
              <a:sym typeface="Arial"/>
            </a:endParaRPr>
          </a:p>
        </p:txBody>
      </p:sp>
      <p:sp>
        <p:nvSpPr>
          <p:cNvPr id="33" name="Google Shape;94;p2">
            <a:extLst>
              <a:ext uri="{FF2B5EF4-FFF2-40B4-BE49-F238E27FC236}">
                <a16:creationId xmlns:a16="http://schemas.microsoft.com/office/drawing/2014/main" xmlns="" id="{FAC79483-1D6C-42D6-9D92-E8E5D37033A2}"/>
              </a:ext>
            </a:extLst>
          </p:cNvPr>
          <p:cNvSpPr/>
          <p:nvPr/>
        </p:nvSpPr>
        <p:spPr>
          <a:xfrm>
            <a:off x="10025123" y="2306216"/>
            <a:ext cx="2072492" cy="2069539"/>
          </a:xfrm>
          <a:prstGeom prst="mathMultiply">
            <a:avLst>
              <a:gd name="adj1" fmla="val 11714"/>
            </a:avLst>
          </a:prstGeom>
          <a:solidFill>
            <a:srgbClr val="FF0000"/>
          </a:solidFill>
          <a:ln w="9525" cap="flat" cmpd="sng">
            <a:solidFill>
              <a:srgbClr val="FF000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121900" tIns="60933" rIns="121900" bIns="60933" anchor="ctr" anchorCtr="0">
            <a:noAutofit/>
          </a:bodyPr>
          <a:lstStyle/>
          <a:p>
            <a:pPr algn="ctr" rtl="0">
              <a:buClr>
                <a:srgbClr val="000000"/>
              </a:buClr>
              <a:buSzPts val="1400"/>
            </a:pPr>
            <a:endParaRPr sz="1867">
              <a:solidFill>
                <a:schemeClr val="lt1"/>
              </a:solidFill>
              <a:latin typeface="Arial"/>
              <a:ea typeface="Arial"/>
              <a:cs typeface="Arial"/>
              <a:sym typeface="Arial"/>
            </a:endParaRPr>
          </a:p>
        </p:txBody>
      </p:sp>
      <p:sp>
        <p:nvSpPr>
          <p:cNvPr id="23" name="Google Shape;106;p3">
            <a:extLst>
              <a:ext uri="{FF2B5EF4-FFF2-40B4-BE49-F238E27FC236}">
                <a16:creationId xmlns:a16="http://schemas.microsoft.com/office/drawing/2014/main" xmlns="" id="{859FCD68-A8BB-4B38-B1F9-D07B118FCCC2}"/>
              </a:ext>
            </a:extLst>
          </p:cNvPr>
          <p:cNvSpPr txBox="1"/>
          <p:nvPr/>
        </p:nvSpPr>
        <p:spPr>
          <a:xfrm>
            <a:off x="765713" y="3505854"/>
            <a:ext cx="2552800" cy="533504"/>
          </a:xfrm>
          <a:prstGeom prst="rect">
            <a:avLst/>
          </a:prstGeom>
          <a:noFill/>
          <a:ln>
            <a:noFill/>
          </a:ln>
        </p:spPr>
        <p:txBody>
          <a:bodyPr spcFirstLastPara="1" wrap="square" lIns="121900" tIns="121900" rIns="121900" bIns="121900" anchor="t" anchorCtr="0">
            <a:spAutoFit/>
          </a:bodyPr>
          <a:lstStyle/>
          <a:p>
            <a:pPr algn="ctr" rtl="0">
              <a:buClr>
                <a:srgbClr val="000000"/>
              </a:buClr>
              <a:buSzPts val="1400"/>
            </a:pPr>
            <a:r>
              <a:rPr lang="fa" sz="1867" dirty="0">
                <a:solidFill>
                  <a:srgbClr val="FF0000"/>
                </a:solidFill>
                <a:latin typeface="Arial"/>
                <a:ea typeface="Arial"/>
                <a:cs typeface="Arial"/>
                <a:sym typeface="Arial"/>
              </a:rPr>
              <a:t>(عدم حجیت هر خبر ظنی)</a:t>
            </a:r>
            <a:endParaRPr sz="1867" dirty="0">
              <a:solidFill>
                <a:srgbClr val="FF0000"/>
              </a:solidFill>
              <a:latin typeface="Arial"/>
              <a:ea typeface="Arial"/>
              <a:cs typeface="Arial"/>
              <a:sym typeface="Arial"/>
            </a:endParaRPr>
          </a:p>
        </p:txBody>
      </p:sp>
      <p:sp>
        <p:nvSpPr>
          <p:cNvPr id="24" name="Google Shape;107;p3">
            <a:extLst>
              <a:ext uri="{FF2B5EF4-FFF2-40B4-BE49-F238E27FC236}">
                <a16:creationId xmlns:a16="http://schemas.microsoft.com/office/drawing/2014/main" xmlns="" id="{E6793B9D-09E9-42F4-B425-1AFF2CAB75DC}"/>
              </a:ext>
            </a:extLst>
          </p:cNvPr>
          <p:cNvSpPr txBox="1"/>
          <p:nvPr/>
        </p:nvSpPr>
        <p:spPr>
          <a:xfrm>
            <a:off x="8195308" y="6019067"/>
            <a:ext cx="3070400" cy="533504"/>
          </a:xfrm>
          <a:prstGeom prst="rect">
            <a:avLst/>
          </a:prstGeom>
          <a:noFill/>
          <a:ln>
            <a:noFill/>
          </a:ln>
        </p:spPr>
        <p:txBody>
          <a:bodyPr spcFirstLastPara="1" wrap="square" lIns="121900" tIns="121900" rIns="121900" bIns="121900" anchor="t" anchorCtr="0">
            <a:spAutoFit/>
          </a:bodyPr>
          <a:lstStyle/>
          <a:p>
            <a:pPr algn="ctr" rtl="0">
              <a:buClr>
                <a:srgbClr val="000000"/>
              </a:buClr>
              <a:buSzPts val="1400"/>
            </a:pPr>
            <a:r>
              <a:rPr lang="fa" sz="1867" dirty="0">
                <a:solidFill>
                  <a:srgbClr val="1155CC"/>
                </a:solidFill>
                <a:latin typeface="Arial"/>
                <a:ea typeface="Arial"/>
                <a:cs typeface="Arial"/>
                <a:sym typeface="Arial"/>
              </a:rPr>
              <a:t>(حجیت خبر ظنی_ خبر عادل)</a:t>
            </a:r>
            <a:endParaRPr sz="1867" dirty="0">
              <a:solidFill>
                <a:srgbClr val="1155CC"/>
              </a:solidFill>
              <a:latin typeface="Arial"/>
              <a:ea typeface="Arial"/>
              <a:cs typeface="Arial"/>
              <a:sym typeface="Arial"/>
            </a:endParaRPr>
          </a:p>
        </p:txBody>
      </p:sp>
      <p:sp>
        <p:nvSpPr>
          <p:cNvPr id="48" name="TextBox 47">
            <a:extLst>
              <a:ext uri="{FF2B5EF4-FFF2-40B4-BE49-F238E27FC236}">
                <a16:creationId xmlns:a16="http://schemas.microsoft.com/office/drawing/2014/main" xmlns="" id="{9C76AF30-25B0-44A1-B141-8A982BFFDD50}"/>
              </a:ext>
            </a:extLst>
          </p:cNvPr>
          <p:cNvSpPr txBox="1"/>
          <p:nvPr/>
        </p:nvSpPr>
        <p:spPr>
          <a:xfrm>
            <a:off x="155945" y="1891310"/>
            <a:ext cx="1719729" cy="502766"/>
          </a:xfrm>
          <a:prstGeom prst="rect">
            <a:avLst/>
          </a:prstGeom>
          <a:noFill/>
        </p:spPr>
        <p:txBody>
          <a:bodyPr wrap="square" rtlCol="1">
            <a:spAutoFit/>
          </a:bodyPr>
          <a:lstStyle/>
          <a:p>
            <a:r>
              <a:rPr lang="en-US" sz="2667" dirty="0">
                <a:solidFill>
                  <a:schemeClr val="tx2">
                    <a:lumMod val="50000"/>
                  </a:schemeClr>
                </a:solidFill>
              </a:rPr>
              <a:t>nomov.ir</a:t>
            </a:r>
            <a:endParaRPr lang="fa-IR" sz="2667" dirty="0">
              <a:solidFill>
                <a:schemeClr val="tx2">
                  <a:lumMod val="50000"/>
                </a:schemeClr>
              </a:solidFill>
            </a:endParaRPr>
          </a:p>
        </p:txBody>
      </p:sp>
      <p:sp>
        <p:nvSpPr>
          <p:cNvPr id="3" name="Rectangle 2">
            <a:extLst>
              <a:ext uri="{FF2B5EF4-FFF2-40B4-BE49-F238E27FC236}">
                <a16:creationId xmlns:a16="http://schemas.microsoft.com/office/drawing/2014/main" xmlns="" id="{466E390B-7594-4703-B2EA-126A537C1297}"/>
              </a:ext>
            </a:extLst>
          </p:cNvPr>
          <p:cNvSpPr/>
          <p:nvPr/>
        </p:nvSpPr>
        <p:spPr>
          <a:xfrm>
            <a:off x="310814" y="288992"/>
            <a:ext cx="11511517" cy="1323696"/>
          </a:xfrm>
          <a:prstGeom prst="rect">
            <a:avLst/>
          </a:prstGeom>
        </p:spPr>
        <p:txBody>
          <a:bodyPr wrap="square">
            <a:spAutoFit/>
          </a:bodyPr>
          <a:lstStyle/>
          <a:p>
            <a:pPr algn="just" rtl="1">
              <a:lnSpc>
                <a:spcPct val="150000"/>
              </a:lnSpc>
            </a:pPr>
            <a:r>
              <a:rPr lang="fa-IR" sz="2667" b="1" dirty="0">
                <a:cs typeface="B Nazanin" panose="00000400000000000000" pitchFamily="2" charset="-78"/>
              </a:rPr>
              <a:t>الخبر المفيد للعلم خارج عن المنطوق والمفهوم معا، فيكون المفهوم أخص مطلقا من عموم التعليل (فرائد الاصول، ج1، ص:259)</a:t>
            </a:r>
          </a:p>
        </p:txBody>
      </p:sp>
      <p:cxnSp>
        <p:nvCxnSpPr>
          <p:cNvPr id="22" name="Straight Connector 21">
            <a:extLst>
              <a:ext uri="{FF2B5EF4-FFF2-40B4-BE49-F238E27FC236}">
                <a16:creationId xmlns:a16="http://schemas.microsoft.com/office/drawing/2014/main" xmlns="" id="{A3B86965-F666-43A3-99B3-2B825DA731A9}"/>
              </a:ext>
            </a:extLst>
          </p:cNvPr>
          <p:cNvCxnSpPr/>
          <p:nvPr/>
        </p:nvCxnSpPr>
        <p:spPr>
          <a:xfrm>
            <a:off x="155944" y="1891309"/>
            <a:ext cx="11814875" cy="0"/>
          </a:xfrm>
          <a:prstGeom prst="line">
            <a:avLst/>
          </a:prstGeom>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xmlns="" id="{FECFE5CB-1190-48D0-9DF4-D65C6E6A3FA0}"/>
              </a:ext>
            </a:extLst>
          </p:cNvPr>
          <p:cNvSpPr txBox="1"/>
          <p:nvPr/>
        </p:nvSpPr>
        <p:spPr>
          <a:xfrm>
            <a:off x="10037135" y="1891310"/>
            <a:ext cx="1933684" cy="502766"/>
          </a:xfrm>
          <a:prstGeom prst="rect">
            <a:avLst/>
          </a:prstGeom>
          <a:noFill/>
        </p:spPr>
        <p:txBody>
          <a:bodyPr wrap="square" rtlCol="1">
            <a:spAutoFit/>
          </a:bodyPr>
          <a:lstStyle/>
          <a:p>
            <a:r>
              <a:rPr lang="en-US" sz="2667" dirty="0">
                <a:solidFill>
                  <a:schemeClr val="tx2">
                    <a:lumMod val="50000"/>
                  </a:schemeClr>
                </a:solidFill>
              </a:rPr>
              <a:t>e-o-257(1)</a:t>
            </a:r>
            <a:endParaRPr lang="fa-IR" sz="2667" dirty="0">
              <a:solidFill>
                <a:schemeClr val="tx2">
                  <a:lumMod val="50000"/>
                </a:schemeClr>
              </a:solidFill>
            </a:endParaRPr>
          </a:p>
        </p:txBody>
      </p:sp>
      <p:sp>
        <p:nvSpPr>
          <p:cNvPr id="32" name="TextBox 31">
            <a:extLst>
              <a:ext uri="{FF2B5EF4-FFF2-40B4-BE49-F238E27FC236}">
                <a16:creationId xmlns:a16="http://schemas.microsoft.com/office/drawing/2014/main" xmlns="" id="{6F4518ED-8A09-48BA-806A-90EF909C9E91}"/>
              </a:ext>
            </a:extLst>
          </p:cNvPr>
          <p:cNvSpPr txBox="1"/>
          <p:nvPr/>
        </p:nvSpPr>
        <p:spPr>
          <a:xfrm>
            <a:off x="8101024" y="1891310"/>
            <a:ext cx="2154475" cy="502766"/>
          </a:xfrm>
          <a:prstGeom prst="rect">
            <a:avLst/>
          </a:prstGeom>
          <a:noFill/>
        </p:spPr>
        <p:txBody>
          <a:bodyPr wrap="square" rtlCol="1">
            <a:spAutoFit/>
          </a:bodyPr>
          <a:lstStyle/>
          <a:p>
            <a:r>
              <a:rPr lang="en-US" sz="2667" dirty="0">
                <a:solidFill>
                  <a:schemeClr val="tx2">
                    <a:lumMod val="50000"/>
                  </a:schemeClr>
                </a:solidFill>
              </a:rPr>
              <a:t>e-o-255(3) _</a:t>
            </a:r>
            <a:endParaRPr lang="fa-IR" sz="2667" dirty="0">
              <a:solidFill>
                <a:schemeClr val="tx2">
                  <a:lumMod val="50000"/>
                </a:schemeClr>
              </a:solidFill>
            </a:endParaRPr>
          </a:p>
        </p:txBody>
      </p:sp>
    </p:spTree>
    <p:extLst>
      <p:ext uri="{BB962C8B-B14F-4D97-AF65-F5344CB8AC3E}">
        <p14:creationId xmlns:p14="http://schemas.microsoft.com/office/powerpoint/2010/main" val="2164584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209</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B Nazanin</vt:lpstr>
      <vt:lpstr>Calibri</vt:lpstr>
      <vt:lpstr>Calibri Light</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2</cp:revision>
  <dcterms:created xsi:type="dcterms:W3CDTF">2022-03-13T05:26:22Z</dcterms:created>
  <dcterms:modified xsi:type="dcterms:W3CDTF">2022-03-13T05:27:48Z</dcterms:modified>
</cp:coreProperties>
</file>